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25" r:id="rId3"/>
    <p:sldId id="282" r:id="rId4"/>
    <p:sldId id="326" r:id="rId5"/>
    <p:sldId id="356" r:id="rId6"/>
    <p:sldId id="461" r:id="rId7"/>
    <p:sldId id="462" r:id="rId8"/>
    <p:sldId id="463" r:id="rId9"/>
    <p:sldId id="460" r:id="rId10"/>
    <p:sldId id="465" r:id="rId11"/>
    <p:sldId id="466" r:id="rId12"/>
    <p:sldId id="467" r:id="rId13"/>
    <p:sldId id="468" r:id="rId14"/>
    <p:sldId id="469" r:id="rId15"/>
    <p:sldId id="464" r:id="rId16"/>
    <p:sldId id="470" r:id="rId17"/>
    <p:sldId id="365" r:id="rId18"/>
    <p:sldId id="329" r:id="rId19"/>
    <p:sldId id="367" r:id="rId20"/>
    <p:sldId id="471" r:id="rId21"/>
    <p:sldId id="472" r:id="rId22"/>
    <p:sldId id="330" r:id="rId23"/>
    <p:sldId id="372" r:id="rId24"/>
    <p:sldId id="490" r:id="rId25"/>
    <p:sldId id="491" r:id="rId26"/>
    <p:sldId id="492" r:id="rId27"/>
    <p:sldId id="473" r:id="rId28"/>
    <p:sldId id="475" r:id="rId29"/>
    <p:sldId id="479" r:id="rId30"/>
    <p:sldId id="480" r:id="rId31"/>
    <p:sldId id="481" r:id="rId32"/>
    <p:sldId id="484" r:id="rId33"/>
    <p:sldId id="482" r:id="rId34"/>
    <p:sldId id="483" r:id="rId35"/>
    <p:sldId id="485" r:id="rId36"/>
    <p:sldId id="375" r:id="rId37"/>
    <p:sldId id="486" r:id="rId38"/>
    <p:sldId id="487" r:id="rId39"/>
    <p:sldId id="489" r:id="rId40"/>
    <p:sldId id="493" r:id="rId41"/>
    <p:sldId id="488" r:id="rId42"/>
    <p:sldId id="494" r:id="rId43"/>
    <p:sldId id="495" r:id="rId44"/>
    <p:sldId id="496" r:id="rId45"/>
    <p:sldId id="498" r:id="rId46"/>
    <p:sldId id="497" r:id="rId47"/>
    <p:sldId id="499" r:id="rId48"/>
    <p:sldId id="441" r:id="rId49"/>
    <p:sldId id="500" r:id="rId50"/>
    <p:sldId id="501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5B9BD5"/>
    <a:srgbClr val="F2EFEE"/>
    <a:srgbClr val="C2BFBE"/>
    <a:srgbClr val="FFFF66"/>
    <a:srgbClr val="660033"/>
    <a:srgbClr val="0066FF"/>
    <a:srgbClr val="CC9900"/>
    <a:srgbClr val="9966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9"/>
    <p:restoredTop sz="88960" autoAdjust="0"/>
  </p:normalViewPr>
  <p:slideViewPr>
    <p:cSldViewPr snapToGrid="0">
      <p:cViewPr>
        <p:scale>
          <a:sx n="90" d="100"/>
          <a:sy n="90" d="100"/>
        </p:scale>
        <p:origin x="8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C8969-BE85-437A-B917-D5DCB4647CF0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510B6-706D-4F76-AB10-B6D9E3ED6B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30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numpy</a:t>
            </a:r>
            <a:r>
              <a:rPr kumimoji="1" lang="zh-CN" altLang="en-US"/>
              <a:t>数据一个特别大的用处，是可以直接批量操作，而不用</a:t>
            </a:r>
            <a:r>
              <a:rPr kumimoji="1" lang="en-US" altLang="zh-CN"/>
              <a:t>for</a:t>
            </a:r>
            <a:r>
              <a:rPr kumimoji="1" lang="zh-CN" altLang="en-US"/>
              <a:t>循环，称为向量化，任何等尺寸的数组都可以直接进行逐元素运算。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6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内存是什么样的？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54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46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63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510B6-706D-4F76-AB10-B6D9E3ED6B0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7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8350-F4C0-4A82-AFA0-4C30A8C1AA58}" type="datetime1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1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79" y="1578960"/>
            <a:ext cx="11353800" cy="4589463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lnSpc>
                <a:spcPct val="120000"/>
              </a:lnSpc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lnSpc>
                <a:spcPct val="120000"/>
              </a:lnSpc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F8ABF-6584-40B6-8BC1-F8D3BA255AEF}" type="datetime1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402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6E702-9C94-4A4D-BAB1-4407265F952F}" type="datetime1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36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6106D-E306-4CE7-8407-723D487C428B}" type="datetime1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4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0F44-5A32-4AB1-B740-BF268DF103A1}" type="datetime1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84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8502773-7B40-4896-8780-D31F7E1439B1}" type="datetime1">
              <a:rPr lang="zh-CN" altLang="en-US" smtClean="0"/>
              <a:t>2022/3/12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4FF5A2-ED85-4ECF-963B-501D3B2A3F5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1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8">
            <a:alphaModFix amt="61000"/>
          </a:blip>
          <a:stretch>
            <a:fillRect/>
          </a:stretch>
        </p:blipFill>
        <p:spPr>
          <a:xfrm>
            <a:off x="-791536" y="-210536"/>
            <a:ext cx="13775072" cy="7068536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8" name="矩形 7"/>
          <p:cNvSpPr/>
          <p:nvPr userDrawn="1"/>
        </p:nvSpPr>
        <p:spPr>
          <a:xfrm>
            <a:off x="-791536" y="6356350"/>
            <a:ext cx="13775072" cy="606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128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5843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7123E-09F8-4A9E-B581-890CEAEE9230}" type="datetime1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D1EBE-0268-45F1-AF9D-26E8529564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95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%3A//github.com/rougier/numpy-10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72180" y="-9119"/>
            <a:ext cx="10079920" cy="5921316"/>
            <a:chOff x="2699792" y="977869"/>
            <a:chExt cx="3540677" cy="224195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977869"/>
              <a:ext cx="2316541" cy="2169945"/>
            </a:xfrm>
            <a:prstGeom prst="rect">
              <a:avLst/>
            </a:prstGeom>
          </p:spPr>
        </p:pic>
        <p:sp>
          <p:nvSpPr>
            <p:cNvPr id="7" name="KSO_Shape"/>
            <p:cNvSpPr>
              <a:spLocks/>
            </p:cNvSpPr>
            <p:nvPr/>
          </p:nvSpPr>
          <p:spPr bwMode="auto">
            <a:xfrm>
              <a:off x="2699792" y="1923678"/>
              <a:ext cx="2356625" cy="1296144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82529" y="234668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</a:rPr>
              <a:t>numpy</a:t>
            </a:r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882529" y="4924470"/>
            <a:ext cx="9144000" cy="1655762"/>
          </a:xfrm>
        </p:spPr>
        <p:txBody>
          <a:bodyPr/>
          <a:lstStyle/>
          <a:p>
            <a:r>
              <a:rPr lang="en-US" altLang="zh-CN" dirty="0"/>
              <a:t>dizhy@lzu.edu.cn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453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9E71F-9E6C-BE4B-A4D3-DE191B32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﻿Python array-like objects to numpy array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5ED091-A6BE-FE40-A289-F92175E5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" altLang="zh-CN"/>
              <a:t>numpy.array()</a:t>
            </a:r>
          </a:p>
          <a:p>
            <a:pPr lvl="1"/>
            <a:r>
              <a:rPr kumimoji="1" lang="en" altLang="zh-CN"/>
              <a:t>list -&gt; ndarray</a:t>
            </a:r>
          </a:p>
          <a:p>
            <a:pPr lvl="1"/>
            <a:r>
              <a:rPr kumimoji="1" lang="en" altLang="zh-CN"/>
              <a:t>tuple -&gt; ndarray</a:t>
            </a:r>
          </a:p>
          <a:p>
            <a:r>
              <a:rPr kumimoji="1" lang="en" altLang="zh-CN"/>
              <a:t>Numpy will infer a proper shape</a:t>
            </a:r>
          </a:p>
          <a:p>
            <a:pPr marL="0" indent="0">
              <a:buNone/>
            </a:pPr>
            <a:r>
              <a:rPr kumimoji="1" lang="zh-CN" altLang="en-US"/>
              <a:t>   </a:t>
            </a:r>
            <a:r>
              <a:rPr kumimoji="1" lang="en" altLang="zh-CN"/>
              <a:t>e.g.</a:t>
            </a:r>
          </a:p>
          <a:p>
            <a:pPr marL="0" indent="0">
              <a:buNone/>
            </a:pPr>
            <a:r>
              <a:rPr kumimoji="1" lang="en" altLang="zh-CN"/>
              <a:t>	[[1,2,3,4],[5,6,7,8]]</a:t>
            </a:r>
          </a:p>
          <a:p>
            <a:pPr marL="0" indent="0">
              <a:buNone/>
            </a:pPr>
            <a:r>
              <a:rPr kumimoji="1" lang="en" altLang="zh-CN"/>
              <a:t>	shape: (2,4)</a:t>
            </a:r>
          </a:p>
          <a:p>
            <a:pPr marL="0" indent="0">
              <a:buNone/>
            </a:pPr>
            <a:r>
              <a:rPr kumimoji="1" lang="en" altLang="zh-CN"/>
              <a:t>	ndim: 2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FBE7FD-68CA-2044-B4B4-37B0A6DB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096D04-B93D-D44A-8499-1B079C5BE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432050"/>
            <a:ext cx="3937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4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878FD-BA1E-FD45-BD2B-3F1AFF75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﻿Intrinsic Creation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BE33FB-BCC2-2342-8FD0-9E69CDF2C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/>
              <a:t>zeros()</a:t>
            </a:r>
          </a:p>
          <a:p>
            <a:r>
              <a:rPr kumimoji="1" lang="en" altLang="zh-CN"/>
              <a:t>arange()</a:t>
            </a:r>
          </a:p>
          <a:p>
            <a:r>
              <a:rPr kumimoji="1" lang="en" altLang="zh-CN"/>
              <a:t>linspace()</a:t>
            </a:r>
          </a:p>
          <a:p>
            <a:r>
              <a:rPr kumimoji="1" lang="en" altLang="zh-CN"/>
              <a:t>eye()</a:t>
            </a:r>
          </a:p>
          <a:p>
            <a:r>
              <a:rPr kumimoji="1" lang="en" altLang="zh-CN"/>
              <a:t>ones()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92564-A637-E242-8B8E-23AFC1A0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6D5F7D-EA9D-B24C-9B26-AB5CD62A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1225741"/>
            <a:ext cx="6934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6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D4502-FE4E-A74E-97C2-46AC3BE6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﻿Intrinsic Creation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4265EF-14CE-7248-9C19-5CFBD999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1E9B3-8E62-1744-B31F-20A5F86E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92C3ED-091F-754C-B69E-FE5841BE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385587"/>
            <a:ext cx="9931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9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62AFD-C844-764F-9383-52F5E969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5D0CB0-FA0A-E249-8612-3B340AF02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8C11CA-5881-C14C-94BD-4CA8D05B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6">
            <a:extLst>
              <a:ext uri="{FF2B5EF4-FFF2-40B4-BE49-F238E27FC236}">
                <a16:creationId xmlns:a16="http://schemas.microsoft.com/office/drawing/2014/main" id="{D25C904F-523A-8C48-85A7-7140235DA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" y="963941"/>
            <a:ext cx="8972550" cy="529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12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C392C-2BE3-E24D-BD44-A876B85E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2.property</a:t>
            </a:r>
            <a:r>
              <a:rPr kumimoji="1" lang="zh-CN" altLang="en-US"/>
              <a:t> </a:t>
            </a:r>
            <a:r>
              <a:rPr kumimoji="1" lang="en-US" altLang="zh-CN"/>
              <a:t>of ndarray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528AB1-8287-3548-ABDA-6E1C0812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876982-9255-5546-84B5-D0FF993E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447800"/>
            <a:ext cx="45974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3ED064-CAD3-D74C-BCB5-704F8595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646EC5-184D-2E44-B1FA-53042923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20387"/>
            <a:ext cx="8509000" cy="545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CD6722-849C-9A4D-9218-B2383D4ABB5F}"/>
              </a:ext>
            </a:extLst>
          </p:cNvPr>
          <p:cNvSpPr txBox="1"/>
          <p:nvPr/>
        </p:nvSpPr>
        <p:spPr>
          <a:xfrm>
            <a:off x="7410450" y="1714143"/>
            <a:ext cx="40576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990000"/>
                </a:solidFill>
              </a:rPr>
              <a:t>dtype: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990000"/>
                </a:solidFill>
              </a:rPr>
              <a:t>dim count：</a:t>
            </a:r>
            <a:r>
              <a:rPr lang="en-US" altLang="zh-CN">
                <a:solidFill>
                  <a:srgbClr val="990000"/>
                </a:solidFill>
              </a:rPr>
              <a:t>ndim</a:t>
            </a:r>
            <a:endParaRPr lang="zh-CN" altLang="en-US">
              <a:solidFill>
                <a:srgbClr val="99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990000"/>
                </a:solidFill>
              </a:rPr>
              <a:t>dimensions：表示shape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rgbClr val="99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990000"/>
                </a:solidFill>
              </a:rPr>
              <a:t>strides：</a:t>
            </a:r>
            <a:r>
              <a:rPr lang="zh-CN" altLang="en-US"/>
              <a:t>第一个参数代表行与行之间地址相差的字节数；第二个参数表示同一行的元素之间地址相差的字节数</a:t>
            </a:r>
          </a:p>
        </p:txBody>
      </p:sp>
    </p:spTree>
    <p:extLst>
      <p:ext uri="{BB962C8B-B14F-4D97-AF65-F5344CB8AC3E}">
        <p14:creationId xmlns:p14="http://schemas.microsoft.com/office/powerpoint/2010/main" val="1732944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91178-ACE0-5B42-B446-6D74EB17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5C7A09-DDDD-D746-9954-11311FAA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70C8A2-86F8-914C-ABA5-7891886A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9BF2C0-A66E-EA48-A5BA-03C4D658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28700"/>
            <a:ext cx="8153400" cy="4978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2FA67A-6BE6-9F45-9C2D-11F9279D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0" y="1978517"/>
            <a:ext cx="2692400" cy="14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6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54C6CDF6-2DB2-8F44-8589-0E6B5DF06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0213" y="553244"/>
            <a:ext cx="8229600" cy="612775"/>
          </a:xfrm>
        </p:spPr>
        <p:txBody>
          <a:bodyPr>
            <a:normAutofit fontScale="90000"/>
          </a:bodyPr>
          <a:lstStyle/>
          <a:p>
            <a:r>
              <a:rPr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set and change dtype in numpy</a:t>
            </a:r>
          </a:p>
        </p:txBody>
      </p:sp>
      <p:pic>
        <p:nvPicPr>
          <p:cNvPr id="69635" name="图片 1">
            <a:extLst>
              <a:ext uri="{FF2B5EF4-FFF2-40B4-BE49-F238E27FC236}">
                <a16:creationId xmlns:a16="http://schemas.microsoft.com/office/drawing/2014/main" id="{226A2E50-167B-8340-8B9B-BD9254052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3"/>
          <a:stretch>
            <a:fillRect/>
          </a:stretch>
        </p:blipFill>
        <p:spPr bwMode="auto">
          <a:xfrm>
            <a:off x="552450" y="1466849"/>
            <a:ext cx="9340850" cy="410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文本框 2">
            <a:extLst>
              <a:ext uri="{FF2B5EF4-FFF2-40B4-BE49-F238E27FC236}">
                <a16:creationId xmlns:a16="http://schemas.microsoft.com/office/drawing/2014/main" id="{729CB111-30BA-D045-98F3-4FAABA4BF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1" y="5692056"/>
            <a:ext cx="5383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那么问题来了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,python</a:t>
            </a: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中如何保留固定位数的小数</a:t>
            </a:r>
            <a:r>
              <a:rPr kumimoji="1" lang="en-US" altLang="zh-CN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?</a:t>
            </a:r>
            <a:endParaRPr kumimoji="1" lang="zh-CN" altLang="en-US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78DEBE73-9E3E-1849-B6CE-A4B89A97EB38}"/>
              </a:ext>
            </a:extLst>
          </p:cNvPr>
          <p:cNvCxnSpPr/>
          <p:nvPr/>
        </p:nvCxnSpPr>
        <p:spPr>
          <a:xfrm>
            <a:off x="4089400" y="3289300"/>
            <a:ext cx="2222500" cy="0"/>
          </a:xfrm>
          <a:prstGeom prst="line">
            <a:avLst/>
          </a:prstGeom>
          <a:ln w="285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>
            <a:extLst>
              <a:ext uri="{FF2B5EF4-FFF2-40B4-BE49-F238E27FC236}">
                <a16:creationId xmlns:a16="http://schemas.microsoft.com/office/drawing/2014/main" id="{D031B482-B274-894E-BA45-5FCB3327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4" y="481013"/>
            <a:ext cx="8128000" cy="715962"/>
          </a:xfrm>
        </p:spPr>
        <p:txBody>
          <a:bodyPr/>
          <a:lstStyle/>
          <a:p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ndarray-shape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pic>
        <p:nvPicPr>
          <p:cNvPr id="70659" name="图片 2">
            <a:extLst>
              <a:ext uri="{FF2B5EF4-FFF2-40B4-BE49-F238E27FC236}">
                <a16:creationId xmlns:a16="http://schemas.microsoft.com/office/drawing/2014/main" id="{93C26DAD-975E-A24F-B8BE-FED821B71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43062"/>
            <a:ext cx="8369299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>
            <a:extLst>
              <a:ext uri="{FF2B5EF4-FFF2-40B4-BE49-F238E27FC236}">
                <a16:creationId xmlns:a16="http://schemas.microsoft.com/office/drawing/2014/main" id="{056FE53F-0AFA-9545-8F41-487CC76B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462756"/>
            <a:ext cx="8128000" cy="715962"/>
          </a:xfrm>
        </p:spPr>
        <p:txBody>
          <a:bodyPr/>
          <a:lstStyle/>
          <a:p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ndarray-shape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pic>
        <p:nvPicPr>
          <p:cNvPr id="71683" name="图片 3">
            <a:extLst>
              <a:ext uri="{FF2B5EF4-FFF2-40B4-BE49-F238E27FC236}">
                <a16:creationId xmlns:a16="http://schemas.microsoft.com/office/drawing/2014/main" id="{D9772B51-1C09-D648-A56B-D4769AAED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1" y="1509712"/>
            <a:ext cx="8607426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">
            <a:extLst>
              <a:ext uri="{FF2B5EF4-FFF2-40B4-BE49-F238E27FC236}">
                <a16:creationId xmlns:a16="http://schemas.microsoft.com/office/drawing/2014/main" id="{E8FD412E-B388-184B-9BDB-EAD29730B38F}"/>
              </a:ext>
            </a:extLst>
          </p:cNvPr>
          <p:cNvSpPr>
            <a:spLocks/>
          </p:cNvSpPr>
          <p:nvPr/>
        </p:nvSpPr>
        <p:spPr bwMode="auto">
          <a:xfrm>
            <a:off x="1377719" y="1650259"/>
            <a:ext cx="703201" cy="112713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55D03793-632C-2F46-8FE8-AC8C4BDDDD7A}"/>
              </a:ext>
            </a:extLst>
          </p:cNvPr>
          <p:cNvSpPr>
            <a:spLocks/>
          </p:cNvSpPr>
          <p:nvPr/>
        </p:nvSpPr>
        <p:spPr bwMode="auto">
          <a:xfrm>
            <a:off x="1214206" y="1739159"/>
            <a:ext cx="5275263" cy="70167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8460FC75-646F-BC41-A499-33A0E5FE6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444" y="1650259"/>
            <a:ext cx="568067" cy="73818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TextBox 108">
            <a:extLst>
              <a:ext uri="{FF2B5EF4-FFF2-40B4-BE49-F238E27FC236}">
                <a16:creationId xmlns:a16="http://schemas.microsoft.com/office/drawing/2014/main" id="{6E138E72-276F-0441-9D1F-A30BC877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719" y="1831234"/>
            <a:ext cx="385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What’s numpy?</a:t>
            </a:r>
            <a:endParaRPr lang="zh-CN" altLang="en-US" sz="2800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09">
            <a:extLst>
              <a:ext uri="{FF2B5EF4-FFF2-40B4-BE49-F238E27FC236}">
                <a16:creationId xmlns:a16="http://schemas.microsoft.com/office/drawing/2014/main" id="{4A5BF062-28E5-314F-B522-3E0E37A6B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410" y="1715347"/>
            <a:ext cx="39414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8A7B463D-4B01-6745-9A0C-BBAD2A54B0D2}"/>
              </a:ext>
            </a:extLst>
          </p:cNvPr>
          <p:cNvSpPr>
            <a:spLocks/>
          </p:cNvSpPr>
          <p:nvPr/>
        </p:nvSpPr>
        <p:spPr bwMode="auto">
          <a:xfrm>
            <a:off x="1377719" y="2670089"/>
            <a:ext cx="703201" cy="112712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411A14C-FAFC-C04E-8DAA-B3683B3A23D7}"/>
              </a:ext>
            </a:extLst>
          </p:cNvPr>
          <p:cNvSpPr>
            <a:spLocks/>
          </p:cNvSpPr>
          <p:nvPr/>
        </p:nvSpPr>
        <p:spPr bwMode="auto">
          <a:xfrm>
            <a:off x="1214206" y="2758989"/>
            <a:ext cx="5275263" cy="70167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217488D-98AD-7342-8A0E-49641D3E6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444" y="2670089"/>
            <a:ext cx="568067" cy="73818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51A49A7-D9EC-9B4C-8FF8-386302DB8CD0}"/>
              </a:ext>
            </a:extLst>
          </p:cNvPr>
          <p:cNvSpPr>
            <a:spLocks/>
          </p:cNvSpPr>
          <p:nvPr/>
        </p:nvSpPr>
        <p:spPr bwMode="auto">
          <a:xfrm>
            <a:off x="1377719" y="3690851"/>
            <a:ext cx="703201" cy="112713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69678603-DBAA-1C40-ABCB-9121C4A72AEC}"/>
              </a:ext>
            </a:extLst>
          </p:cNvPr>
          <p:cNvSpPr>
            <a:spLocks/>
          </p:cNvSpPr>
          <p:nvPr/>
        </p:nvSpPr>
        <p:spPr bwMode="auto">
          <a:xfrm>
            <a:off x="1214206" y="3779751"/>
            <a:ext cx="5275263" cy="70167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68835287-DC91-F648-AE11-CC93604FD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444" y="3690851"/>
            <a:ext cx="568067" cy="73818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TextBox 105">
            <a:extLst>
              <a:ext uri="{FF2B5EF4-FFF2-40B4-BE49-F238E27FC236}">
                <a16:creationId xmlns:a16="http://schemas.microsoft.com/office/drawing/2014/main" id="{4512BEC1-FEE8-4F45-A4F5-44E166F59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719" y="2820901"/>
            <a:ext cx="385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  Basis</a:t>
            </a:r>
            <a:endParaRPr lang="zh-CN" altLang="en-US" sz="2800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6">
            <a:extLst>
              <a:ext uri="{FF2B5EF4-FFF2-40B4-BE49-F238E27FC236}">
                <a16:creationId xmlns:a16="http://schemas.microsoft.com/office/drawing/2014/main" id="{E0935FD6-A000-8849-88C7-E6DED4FA3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394" y="2712951"/>
            <a:ext cx="39414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08">
            <a:extLst>
              <a:ext uri="{FF2B5EF4-FFF2-40B4-BE49-F238E27FC236}">
                <a16:creationId xmlns:a16="http://schemas.microsoft.com/office/drawing/2014/main" id="{9F79D457-7A13-0642-B1D9-A7DBC026E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719" y="3868978"/>
            <a:ext cx="385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common</a:t>
            </a:r>
            <a:r>
              <a:rPr lang="zh-CN" altLang="en-US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functions </a:t>
            </a:r>
            <a:endParaRPr lang="zh-CN" altLang="en-US" sz="2800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09">
            <a:extLst>
              <a:ext uri="{FF2B5EF4-FFF2-40B4-BE49-F238E27FC236}">
                <a16:creationId xmlns:a16="http://schemas.microsoft.com/office/drawing/2014/main" id="{6106D544-4E94-CA47-B80D-612F4E617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394" y="3711489"/>
            <a:ext cx="39414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835629CF-5267-5C49-B546-45F309E0406C}"/>
              </a:ext>
            </a:extLst>
          </p:cNvPr>
          <p:cNvSpPr>
            <a:spLocks/>
          </p:cNvSpPr>
          <p:nvPr/>
        </p:nvSpPr>
        <p:spPr bwMode="auto">
          <a:xfrm>
            <a:off x="1377719" y="4662401"/>
            <a:ext cx="703201" cy="112712"/>
          </a:xfrm>
          <a:custGeom>
            <a:avLst/>
            <a:gdLst>
              <a:gd name="T0" fmla="*/ 111 w 1156"/>
              <a:gd name="T1" fmla="*/ 0 h 142"/>
              <a:gd name="T2" fmla="*/ 1045 w 1156"/>
              <a:gd name="T3" fmla="*/ 0 h 142"/>
              <a:gd name="T4" fmla="*/ 1156 w 1156"/>
              <a:gd name="T5" fmla="*/ 142 h 142"/>
              <a:gd name="T6" fmla="*/ 0 w 1156"/>
              <a:gd name="T7" fmla="*/ 142 h 142"/>
              <a:gd name="T8" fmla="*/ 111 w 1156"/>
              <a:gd name="T9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142">
                <a:moveTo>
                  <a:pt x="111" y="0"/>
                </a:moveTo>
                <a:lnTo>
                  <a:pt x="1045" y="0"/>
                </a:lnTo>
                <a:lnTo>
                  <a:pt x="1156" y="142"/>
                </a:lnTo>
                <a:lnTo>
                  <a:pt x="0" y="142"/>
                </a:lnTo>
                <a:lnTo>
                  <a:pt x="111" y="0"/>
                </a:lnTo>
                <a:close/>
              </a:path>
            </a:pathLst>
          </a:custGeom>
          <a:solidFill>
            <a:srgbClr val="006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0C38CEEC-BB0D-454A-B19B-526D32366EF0}"/>
              </a:ext>
            </a:extLst>
          </p:cNvPr>
          <p:cNvSpPr>
            <a:spLocks/>
          </p:cNvSpPr>
          <p:nvPr/>
        </p:nvSpPr>
        <p:spPr bwMode="auto">
          <a:xfrm>
            <a:off x="1214206" y="4751301"/>
            <a:ext cx="5275263" cy="701675"/>
          </a:xfrm>
          <a:custGeom>
            <a:avLst/>
            <a:gdLst>
              <a:gd name="T0" fmla="*/ 97 w 8676"/>
              <a:gd name="T1" fmla="*/ 0 h 884"/>
              <a:gd name="T2" fmla="*/ 8475 w 8676"/>
              <a:gd name="T3" fmla="*/ 0 h 884"/>
              <a:gd name="T4" fmla="*/ 8676 w 8676"/>
              <a:gd name="T5" fmla="*/ 202 h 884"/>
              <a:gd name="T6" fmla="*/ 8676 w 8676"/>
              <a:gd name="T7" fmla="*/ 788 h 884"/>
              <a:gd name="T8" fmla="*/ 8579 w 8676"/>
              <a:gd name="T9" fmla="*/ 884 h 884"/>
              <a:gd name="T10" fmla="*/ 97 w 8676"/>
              <a:gd name="T11" fmla="*/ 884 h 884"/>
              <a:gd name="T12" fmla="*/ 0 w 8676"/>
              <a:gd name="T13" fmla="*/ 788 h 884"/>
              <a:gd name="T14" fmla="*/ 0 w 8676"/>
              <a:gd name="T15" fmla="*/ 96 h 884"/>
              <a:gd name="T16" fmla="*/ 97 w 8676"/>
              <a:gd name="T17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76" h="884">
                <a:moveTo>
                  <a:pt x="97" y="0"/>
                </a:moveTo>
                <a:lnTo>
                  <a:pt x="8475" y="0"/>
                </a:lnTo>
                <a:lnTo>
                  <a:pt x="8676" y="202"/>
                </a:lnTo>
                <a:lnTo>
                  <a:pt x="8676" y="788"/>
                </a:lnTo>
                <a:cubicBezTo>
                  <a:pt x="8676" y="841"/>
                  <a:pt x="8632" y="884"/>
                  <a:pt x="8579" y="884"/>
                </a:cubicBezTo>
                <a:lnTo>
                  <a:pt x="97" y="884"/>
                </a:lnTo>
                <a:cubicBezTo>
                  <a:pt x="44" y="884"/>
                  <a:pt x="0" y="841"/>
                  <a:pt x="0" y="788"/>
                </a:cubicBezTo>
                <a:lnTo>
                  <a:pt x="0" y="96"/>
                </a:lnTo>
                <a:cubicBezTo>
                  <a:pt x="0" y="43"/>
                  <a:pt x="44" y="0"/>
                  <a:pt x="97" y="0"/>
                </a:cubicBezTo>
                <a:close/>
              </a:path>
            </a:pathLst>
          </a:custGeom>
          <a:solidFill>
            <a:srgbClr val="FFFFFF"/>
          </a:solidFill>
          <a:ln w="10" cap="flat" cmpd="sng">
            <a:solidFill>
              <a:srgbClr val="A8A9AD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06474135-B1F2-DC46-A9E4-DB08E940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444" y="4662401"/>
            <a:ext cx="568067" cy="738187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TextBox 106">
            <a:extLst>
              <a:ext uri="{FF2B5EF4-FFF2-40B4-BE49-F238E27FC236}">
                <a16:creationId xmlns:a16="http://schemas.microsoft.com/office/drawing/2014/main" id="{D324D4A0-AA8E-3C4F-84E7-5BA67EB66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394" y="4705263"/>
            <a:ext cx="39414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08">
            <a:extLst>
              <a:ext uri="{FF2B5EF4-FFF2-40B4-BE49-F238E27FC236}">
                <a16:creationId xmlns:a16="http://schemas.microsoft.com/office/drawing/2014/main" id="{CE111D2B-EBC9-3341-BFAE-6034C1EBA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9919" y="4819564"/>
            <a:ext cx="38544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others</a:t>
            </a:r>
            <a:endParaRPr lang="zh-CN" altLang="en-US" sz="2800" dirty="0">
              <a:solidFill>
                <a:srgbClr val="3C3C3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85FD12-3B8B-104A-86AB-B2071983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600"/>
                            </p:stCondLst>
                            <p:childTnLst>
                              <p:par>
                                <p:cTn id="6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600"/>
                            </p:stCondLst>
                            <p:childTnLst>
                              <p:par>
                                <p:cTn id="7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1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4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900"/>
                            </p:stCondLst>
                            <p:childTnLst>
                              <p:par>
                                <p:cTn id="8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4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utoUpdateAnimBg="0"/>
      <p:bldP spid="8" grpId="0" autoUpdateAnimBg="0"/>
      <p:bldP spid="11" grpId="0" animBg="1" autoUpdateAnimBg="0"/>
      <p:bldP spid="14" grpId="0" animBg="1" autoUpdateAnimBg="0"/>
      <p:bldP spid="15" grpId="0" autoUpdateAnimBg="0"/>
      <p:bldP spid="16" grpId="0" autoUpdateAnimBg="0"/>
      <p:bldP spid="17" grpId="0" autoUpdateAnimBg="0"/>
      <p:bldP spid="18" grpId="0" autoUpdateAnimBg="0"/>
      <p:bldP spid="21" grpId="0" animBg="1" autoUpdateAnimBg="0"/>
      <p:bldP spid="22" grpId="0" autoUpdateAnimBg="0"/>
      <p:bldP spid="2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D73FB-210D-4940-AAF3-E617470B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 ﻿Arithmetic with Numpy Array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403D80-9413-284D-A432-E39D825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C6786-CEA5-304C-8908-14E4570F2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530350"/>
            <a:ext cx="1854200" cy="4127500"/>
          </a:xfrm>
          <a:prstGeom prst="rect">
            <a:avLst/>
          </a:prstGeom>
        </p:spPr>
      </p:pic>
      <p:pic>
        <p:nvPicPr>
          <p:cNvPr id="7" name="图片 3">
            <a:extLst>
              <a:ext uri="{FF2B5EF4-FFF2-40B4-BE49-F238E27FC236}">
                <a16:creationId xmlns:a16="http://schemas.microsoft.com/office/drawing/2014/main" id="{3F6B5DD3-CA89-AC44-AEC2-836C36B99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64" y="1310012"/>
            <a:ext cx="5976937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4A5007D9-BDBF-1840-ADA6-7CD1C1DA8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64" y="1353650"/>
            <a:ext cx="4084636" cy="449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2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D73FB-210D-4940-AAF3-E617470B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Arithmetic with Numpy Array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403D80-9413-284D-A432-E39D825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F97830-885E-4B4D-825F-9E2EACB43895}"/>
              </a:ext>
            </a:extLst>
          </p:cNvPr>
          <p:cNvSpPr txBox="1"/>
          <p:nvPr/>
        </p:nvSpPr>
        <p:spPr>
          <a:xfrm>
            <a:off x="6223000" y="4870451"/>
            <a:ext cx="2235200" cy="11080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660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But!!</a:t>
            </a:r>
            <a:endParaRPr kumimoji="1" lang="zh-CN" altLang="en-US" sz="6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02166-0B56-C646-A6C8-9A885DBE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36650"/>
            <a:ext cx="4762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69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>
            <a:extLst>
              <a:ext uri="{FF2B5EF4-FFF2-40B4-BE49-F238E27FC236}">
                <a16:creationId xmlns:a16="http://schemas.microsoft.com/office/drawing/2014/main" id="{9C6A7B3C-5293-F442-81E4-A28ECF90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392113"/>
            <a:ext cx="8128000" cy="715962"/>
          </a:xfrm>
        </p:spPr>
        <p:txBody>
          <a:bodyPr/>
          <a:lstStyle/>
          <a:p>
            <a:r>
              <a:rPr kumimoji="1" lang="en-US" altLang="zh-CN"/>
              <a:t>Arithmetic with Numpy Array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pic>
        <p:nvPicPr>
          <p:cNvPr id="75779" name="图片 3">
            <a:extLst>
              <a:ext uri="{FF2B5EF4-FFF2-40B4-BE49-F238E27FC236}">
                <a16:creationId xmlns:a16="http://schemas.microsoft.com/office/drawing/2014/main" id="{1B0EBCCC-2887-6242-B726-E88A601F9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2127251"/>
            <a:ext cx="4232275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图片 6">
            <a:extLst>
              <a:ext uri="{FF2B5EF4-FFF2-40B4-BE49-F238E27FC236}">
                <a16:creationId xmlns:a16="http://schemas.microsoft.com/office/drawing/2014/main" id="{49DDD523-806B-1B48-81DA-4AC72D9B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2044700"/>
            <a:ext cx="45593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>
            <a:extLst>
              <a:ext uri="{FF2B5EF4-FFF2-40B4-BE49-F238E27FC236}">
                <a16:creationId xmlns:a16="http://schemas.microsoft.com/office/drawing/2014/main" id="{A6D0844F-B7B0-2546-8338-95F20432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25" y="465931"/>
            <a:ext cx="8128000" cy="715962"/>
          </a:xfrm>
        </p:spPr>
        <p:txBody>
          <a:bodyPr/>
          <a:lstStyle/>
          <a:p>
            <a:r>
              <a:rPr kumimoji="1" lang="en-US" altLang="zh-CN"/>
              <a:t>Arithmetic with Numpy Array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pic>
        <p:nvPicPr>
          <p:cNvPr id="76803" name="图片 5">
            <a:extLst>
              <a:ext uri="{FF2B5EF4-FFF2-40B4-BE49-F238E27FC236}">
                <a16:creationId xmlns:a16="http://schemas.microsoft.com/office/drawing/2014/main" id="{5333E3FF-A9E8-0D46-A091-22E718A35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6" y="1854200"/>
            <a:ext cx="3757613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图片 6">
            <a:extLst>
              <a:ext uri="{FF2B5EF4-FFF2-40B4-BE49-F238E27FC236}">
                <a16:creationId xmlns:a16="http://schemas.microsoft.com/office/drawing/2014/main" id="{489663F6-5655-4C49-BE47-32E48E0EF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13" y="1765300"/>
            <a:ext cx="4557712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文本框 7">
            <a:extLst>
              <a:ext uri="{FF2B5EF4-FFF2-40B4-BE49-F238E27FC236}">
                <a16:creationId xmlns:a16="http://schemas.microsoft.com/office/drawing/2014/main" id="{306F2715-AEF9-834E-A7CF-062384F65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225" y="4967288"/>
            <a:ext cx="1917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6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为什么</a:t>
            </a:r>
            <a:r>
              <a:rPr kumimoji="1" lang="en-US" altLang="zh-CN" sz="36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?</a:t>
            </a:r>
            <a:endParaRPr kumimoji="1" lang="zh-CN" altLang="en-US" sz="36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B86C3-49E8-8342-A3A0-01CA20E7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broadcasting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517D14-F423-7A46-A7F3-9F251929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1BEBBA-D8AC-464B-AAE7-DA09616E6701}"/>
              </a:ext>
            </a:extLst>
          </p:cNvPr>
          <p:cNvSpPr txBox="1"/>
          <p:nvPr/>
        </p:nvSpPr>
        <p:spPr>
          <a:xfrm>
            <a:off x="590550" y="1910978"/>
            <a:ext cx="449699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/>
              <a:t>﻿Two arrays are compatible  for broadcasting if for each </a:t>
            </a:r>
            <a:r>
              <a:rPr lang="zh-CN" altLang="en-US" sz="2400">
                <a:solidFill>
                  <a:srgbClr val="FF0000"/>
                </a:solidFill>
              </a:rPr>
              <a:t>trailing dimension </a:t>
            </a:r>
            <a:r>
              <a:rPr lang="zh-CN" altLang="en-US" sz="2400"/>
              <a:t>(i.e., starting from the end) the axis lengths match or if either of the lengths is 1.</a:t>
            </a:r>
            <a:endParaRPr lang="en-US" altLang="zh-CN" sz="2400"/>
          </a:p>
          <a:p>
            <a:endParaRPr lang="zh-CN" altLang="en-US" sz="2400"/>
          </a:p>
          <a:p>
            <a:r>
              <a:rPr lang="zh-CN" altLang="en-US" sz="2400"/>
              <a:t>Broadcasting is then performed over the missing or length 1 dimensions.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B355F9B-7A1A-9342-8525-84E6F48A356E}"/>
              </a:ext>
            </a:extLst>
          </p:cNvPr>
          <p:cNvGrpSpPr/>
          <p:nvPr/>
        </p:nvGrpSpPr>
        <p:grpSpPr>
          <a:xfrm>
            <a:off x="5372100" y="2143125"/>
            <a:ext cx="6229350" cy="2952026"/>
            <a:chOff x="5372100" y="2143125"/>
            <a:chExt cx="6229350" cy="295202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85BC212-C129-8B47-983E-D6D93C866914}"/>
                </a:ext>
              </a:extLst>
            </p:cNvPr>
            <p:cNvSpPr txBox="1"/>
            <p:nvPr/>
          </p:nvSpPr>
          <p:spPr>
            <a:xfrm>
              <a:off x="5724525" y="2289126"/>
              <a:ext cx="5519738" cy="2806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/>
                <a:t>     如果两个数组的</a:t>
              </a:r>
              <a:r>
                <a:rPr kumimoji="1" lang="zh-CN" altLang="en-US" sz="2400">
                  <a:highlight>
                    <a:srgbClr val="FFFF00"/>
                  </a:highlight>
                </a:rPr>
                <a:t>后缘维度</a:t>
              </a:r>
              <a:r>
                <a:rPr kumimoji="1" lang="zh-CN" altLang="en-US" sz="2400"/>
                <a:t>（</a:t>
              </a:r>
              <a:r>
                <a:rPr kumimoji="1" lang="en-US" altLang="zh-CN" sz="2400"/>
                <a:t>trailing dimension,</a:t>
              </a:r>
              <a:r>
                <a:rPr kumimoji="1" lang="zh-CN" altLang="en-US" sz="2400"/>
                <a:t>即从末尾开始算起的维度）相符或其中一方的长度为</a:t>
              </a:r>
              <a:r>
                <a:rPr kumimoji="1" lang="en-US" altLang="zh-CN" sz="2400"/>
                <a:t>1</a:t>
              </a:r>
              <a:r>
                <a:rPr kumimoji="1" lang="zh-CN" altLang="en-US" sz="2400"/>
                <a:t>，则认为他们是广播兼容，广播会在缺失和长度为</a:t>
              </a:r>
              <a:r>
                <a:rPr kumimoji="1" lang="en-US" altLang="zh-CN" sz="2400"/>
                <a:t>1</a:t>
              </a:r>
              <a:r>
                <a:rPr kumimoji="1" lang="zh-CN" altLang="en-US" sz="2400"/>
                <a:t>的维度进行</a:t>
              </a:r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51AB1E9-04D4-0D4A-BA01-55B477137D32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0" y="4572000"/>
              <a:ext cx="32146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DDEA0392-3652-9847-88EB-3D32907DDCBE}"/>
                </a:ext>
              </a:extLst>
            </p:cNvPr>
            <p:cNvCxnSpPr>
              <a:cxnSpLocks/>
            </p:cNvCxnSpPr>
            <p:nvPr/>
          </p:nvCxnSpPr>
          <p:spPr>
            <a:xfrm>
              <a:off x="5934075" y="4024313"/>
              <a:ext cx="376713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7D4E78B1-5B07-1C4D-99AA-CFED6ABF59A9}"/>
                </a:ext>
              </a:extLst>
            </p:cNvPr>
            <p:cNvSpPr/>
            <p:nvPr/>
          </p:nvSpPr>
          <p:spPr>
            <a:xfrm>
              <a:off x="5372100" y="2143125"/>
              <a:ext cx="6229350" cy="295202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335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08F92-8529-FB4A-BACB-2FF08F02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E7FB84-5858-FF4E-929A-8E4B8654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DDA323-6D56-6744-B8FB-B2D5F4D9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4" y="177915"/>
            <a:ext cx="4541838" cy="609271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D11F37-4D04-1345-908A-7B5BC8DD8736}"/>
              </a:ext>
            </a:extLst>
          </p:cNvPr>
          <p:cNvGrpSpPr/>
          <p:nvPr/>
        </p:nvGrpSpPr>
        <p:grpSpPr>
          <a:xfrm>
            <a:off x="5372100" y="2143125"/>
            <a:ext cx="6229350" cy="2952026"/>
            <a:chOff x="5372100" y="2143125"/>
            <a:chExt cx="6229350" cy="295202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624B9C5-DC28-3D4A-A774-A09D8C64E168}"/>
                </a:ext>
              </a:extLst>
            </p:cNvPr>
            <p:cNvSpPr txBox="1"/>
            <p:nvPr/>
          </p:nvSpPr>
          <p:spPr>
            <a:xfrm>
              <a:off x="5724525" y="2289126"/>
              <a:ext cx="5519738" cy="2806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/>
                <a:t>     如果两个数组的</a:t>
              </a:r>
              <a:r>
                <a:rPr kumimoji="1" lang="zh-CN" altLang="en-US" sz="2400">
                  <a:highlight>
                    <a:srgbClr val="FFFF00"/>
                  </a:highlight>
                </a:rPr>
                <a:t>后缘维度</a:t>
              </a:r>
              <a:r>
                <a:rPr kumimoji="1" lang="zh-CN" altLang="en-US" sz="2400"/>
                <a:t>（</a:t>
              </a:r>
              <a:r>
                <a:rPr kumimoji="1" lang="en-US" altLang="zh-CN" sz="2400"/>
                <a:t>trailing dimension,</a:t>
              </a:r>
              <a:r>
                <a:rPr kumimoji="1" lang="zh-CN" altLang="en-US" sz="2400"/>
                <a:t>即从末尾开始算起的维度）相符或其中一方的长度为</a:t>
              </a:r>
              <a:r>
                <a:rPr kumimoji="1" lang="en-US" altLang="zh-CN" sz="2400"/>
                <a:t>1</a:t>
              </a:r>
              <a:r>
                <a:rPr kumimoji="1" lang="zh-CN" altLang="en-US" sz="2400"/>
                <a:t>，则认为他们是广播兼容，广播会在缺失和长度为</a:t>
              </a:r>
              <a:r>
                <a:rPr kumimoji="1" lang="en-US" altLang="zh-CN" sz="2400"/>
                <a:t>1</a:t>
              </a:r>
              <a:r>
                <a:rPr kumimoji="1" lang="zh-CN" altLang="en-US" sz="2400"/>
                <a:t>的维度进行</a:t>
              </a:r>
            </a:p>
          </p:txBody>
        </p: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31892065-5953-4D4E-AB23-E0ADF995E213}"/>
                </a:ext>
              </a:extLst>
            </p:cNvPr>
            <p:cNvCxnSpPr>
              <a:cxnSpLocks/>
            </p:cNvCxnSpPr>
            <p:nvPr/>
          </p:nvCxnSpPr>
          <p:spPr>
            <a:xfrm>
              <a:off x="7772400" y="4572000"/>
              <a:ext cx="32146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7F8F89B4-02D9-C946-9C9A-3CFC96E5EAA3}"/>
                </a:ext>
              </a:extLst>
            </p:cNvPr>
            <p:cNvCxnSpPr>
              <a:cxnSpLocks/>
            </p:cNvCxnSpPr>
            <p:nvPr/>
          </p:nvCxnSpPr>
          <p:spPr>
            <a:xfrm>
              <a:off x="5934075" y="4024313"/>
              <a:ext cx="376713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C14A0A9C-160B-D248-8CFA-AF667D163D76}"/>
                </a:ext>
              </a:extLst>
            </p:cNvPr>
            <p:cNvSpPr/>
            <p:nvPr/>
          </p:nvSpPr>
          <p:spPr>
            <a:xfrm>
              <a:off x="5372100" y="2143125"/>
              <a:ext cx="6229350" cy="295202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2436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F6E93-D13C-7842-BB5F-6092713E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Exciese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63E30-39E4-724F-B1EF-65F82D4B0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2FA285-2C57-0742-AD7C-048239395901}"/>
              </a:ext>
            </a:extLst>
          </p:cNvPr>
          <p:cNvSpPr txBox="1"/>
          <p:nvPr/>
        </p:nvSpPr>
        <p:spPr>
          <a:xfrm>
            <a:off x="1285876" y="1892449"/>
            <a:ext cx="38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full</a:t>
            </a:r>
            <a:r>
              <a:rPr kumimoji="1" lang="zh-CN" altLang="en-US" sz="2400"/>
              <a:t> </a:t>
            </a:r>
            <a:r>
              <a:rPr kumimoji="1" lang="en-US" altLang="zh-CN" sz="2400"/>
              <a:t>array shape:(8,5,3)</a:t>
            </a:r>
            <a:endParaRPr kumimoji="1" lang="zh-CN" altLang="en-US" sz="240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C45574-D2D7-2547-8692-644DE37391DA}"/>
              </a:ext>
            </a:extLst>
          </p:cNvPr>
          <p:cNvSpPr txBox="1"/>
          <p:nvPr/>
        </p:nvSpPr>
        <p:spPr>
          <a:xfrm>
            <a:off x="1285876" y="2485929"/>
            <a:ext cx="38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(8,5,1)</a:t>
            </a:r>
            <a:endParaRPr kumimoji="1" lang="zh-CN" altLang="en-US" sz="2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C5DDC7-425C-2E47-9FE6-531C3B9DCBE8}"/>
              </a:ext>
            </a:extLst>
          </p:cNvPr>
          <p:cNvSpPr txBox="1"/>
          <p:nvPr/>
        </p:nvSpPr>
        <p:spPr>
          <a:xfrm>
            <a:off x="1285876" y="3152832"/>
            <a:ext cx="38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(5,3)</a:t>
            </a:r>
            <a:endParaRPr kumimoji="1" lang="zh-CN" altLang="en-US" sz="24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CE0F3A-28C4-D54A-BB6E-988340D62CE6}"/>
              </a:ext>
            </a:extLst>
          </p:cNvPr>
          <p:cNvSpPr txBox="1"/>
          <p:nvPr/>
        </p:nvSpPr>
        <p:spPr>
          <a:xfrm>
            <a:off x="1285876" y="3923756"/>
            <a:ext cx="3838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(8,1,3)</a:t>
            </a:r>
          </a:p>
          <a:p>
            <a:endParaRPr kumimoji="1" lang="en-US" altLang="zh-CN" sz="2400"/>
          </a:p>
          <a:p>
            <a:r>
              <a:rPr kumimoji="1" lang="en-US" altLang="zh-CN" sz="2400"/>
              <a:t>(8,5,2) (2,5,3) (5,2)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144333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2D216-C96D-124C-9BD4-BD6B094C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4.</a:t>
            </a:r>
            <a:r>
              <a:rPr kumimoji="1" lang="en" altLang="zh-CN"/>
              <a:t> ﻿Indexing and Slicing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16377-BF4E-6443-AD0C-36099F14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63A312-D2F3-A34D-AFF1-0740DB567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53D52B-B164-6F47-871A-551137D7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1513490"/>
            <a:ext cx="100457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3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A1BB7-ED8A-3A49-9724-9350D8F4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﻿Slicing for higher dimension array</a:t>
            </a:r>
            <a:endParaRPr kumimoji="1"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46B0C19-D14A-2249-9D16-740D48448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98713"/>
            <a:ext cx="3911600" cy="299720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934043-6AFB-C14B-BC56-79B91B37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E40160-439B-6342-87F3-EC8F766F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1325563"/>
            <a:ext cx="37211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7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7775D-CDAF-724B-9956-AAB266D8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﻿High Dimension Array</a:t>
            </a:r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8D7D5AA-189A-054D-9809-BAB7272B6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1979" y="1546225"/>
            <a:ext cx="9543167" cy="458946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30E20C-CCA9-424B-BD24-C554E4C0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2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流程图: 决策 14"/>
          <p:cNvSpPr>
            <a:spLocks noChangeArrowheads="1"/>
          </p:cNvSpPr>
          <p:nvPr/>
        </p:nvSpPr>
        <p:spPr bwMode="auto">
          <a:xfrm>
            <a:off x="4489450" y="2833688"/>
            <a:ext cx="3330575" cy="1519237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7" name="流程图: 决策 15"/>
          <p:cNvSpPr>
            <a:spLocks noChangeArrowheads="1"/>
          </p:cNvSpPr>
          <p:nvPr/>
        </p:nvSpPr>
        <p:spPr bwMode="auto">
          <a:xfrm>
            <a:off x="4489450" y="2514600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8" name="流程图: 决策 16"/>
          <p:cNvSpPr>
            <a:spLocks noChangeArrowheads="1"/>
          </p:cNvSpPr>
          <p:nvPr/>
        </p:nvSpPr>
        <p:spPr bwMode="auto">
          <a:xfrm>
            <a:off x="4489450" y="2155825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9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4352925"/>
            <a:ext cx="10515600" cy="1325563"/>
          </a:xfrm>
          <a:ln/>
        </p:spPr>
        <p:txBody>
          <a:bodyPr/>
          <a:lstStyle/>
          <a:p>
            <a:pPr algn="ctr"/>
            <a:r>
              <a:rPr lang="en-US" altLang="zh-CN" b="1" dirty="0"/>
              <a:t>PART   1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F5A2-ED85-4ECF-963B-501D3B2A3F5F}" type="slidenum">
              <a:rPr lang="zh-CN" altLang="en-US" smtClean="0"/>
              <a:pPr/>
              <a:t>3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541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16361-8BB2-3A42-B2E6-907387D3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﻿Slicing for higher dimension array</a:t>
            </a:r>
            <a:r>
              <a:rPr kumimoji="1" lang="en-US" altLang="zh-CN"/>
              <a:t>-Execise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4E51FC-1831-E94F-B67D-E7FDCB27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C0AA67-3E95-7546-A297-A1B452B3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184400"/>
            <a:ext cx="1231900" cy="381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0D2B3A-BA0B-9F40-9287-E0CD3BB7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49" y="2298700"/>
            <a:ext cx="3090863" cy="977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594138-FD6F-D646-944E-5C6C48335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148" y="3276599"/>
            <a:ext cx="2584451" cy="990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0F1D53-51F7-3449-B427-EC8DE3938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148" y="4393746"/>
            <a:ext cx="2956436" cy="3306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7321AC-9DEC-F94F-9739-060800370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148" y="5144632"/>
            <a:ext cx="2753660" cy="696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5057E3-8C0A-4F41-ACCC-AE49331EB6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032000"/>
            <a:ext cx="4279900" cy="1397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6C7F68-4B7E-4545-B199-80E99D2F5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429000"/>
            <a:ext cx="4749800" cy="939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AF6E48A-0793-2D41-A27C-5DC8F4F6E8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368800"/>
            <a:ext cx="4686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CCD0F-4D09-9A49-A41F-53C4EB9F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ED884B-905A-8A40-9085-9941F2F3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820B82-5730-C343-B54C-1E243AE9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98" y="371348"/>
            <a:ext cx="3995902" cy="1003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54FD44-B2C5-704C-AE53-04AE43FC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98" y="1835945"/>
            <a:ext cx="4522902" cy="1790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29A24B-B54A-CD4D-AE77-161F0729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1606550"/>
            <a:ext cx="3276600" cy="26035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BB095DD5-60CF-2B40-9D8D-D012EC28A381}"/>
              </a:ext>
            </a:extLst>
          </p:cNvPr>
          <p:cNvSpPr/>
          <p:nvPr/>
        </p:nvSpPr>
        <p:spPr>
          <a:xfrm>
            <a:off x="5257800" y="2628900"/>
            <a:ext cx="15113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281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D42FC-8CA8-4342-89B2-06749978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神奇索引</a:t>
            </a:r>
            <a:r>
              <a:rPr kumimoji="1" lang="en" altLang="zh-CN"/>
              <a:t>﻿Fancy Indexing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3F8A6-3CFA-9A41-9B73-63598F21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行选择： </a:t>
            </a:r>
            <a:r>
              <a:rPr kumimoji="1" lang="en-US" altLang="zh-CN" sz="2400"/>
              <a:t>arr[[1</a:t>
            </a:r>
            <a:r>
              <a:rPr kumimoji="1" lang="en-US" altLang="zh-CN" sz="2400" baseline="30000"/>
              <a:t>st</a:t>
            </a:r>
            <a:r>
              <a:rPr kumimoji="1" lang="en-US" altLang="zh-CN" sz="2400"/>
              <a:t> dimensions list]]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列选择：</a:t>
            </a:r>
            <a:r>
              <a:rPr kumimoji="1" lang="en-US" altLang="zh-CN" sz="2400"/>
              <a:t>arr[</a:t>
            </a:r>
            <a:r>
              <a:rPr kumimoji="1" lang="zh-CN" altLang="en-US" sz="2400"/>
              <a:t>：，</a:t>
            </a:r>
            <a:r>
              <a:rPr kumimoji="1" lang="en-US" altLang="zh-CN" sz="2400"/>
              <a:t>[2</a:t>
            </a:r>
            <a:r>
              <a:rPr kumimoji="1" lang="en-US" altLang="zh-CN" sz="2400" baseline="30000"/>
              <a:t>nd</a:t>
            </a:r>
            <a:r>
              <a:rPr kumimoji="1" lang="en-US" altLang="zh-CN" sz="2400"/>
              <a:t> dimensions list]]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行，列交叉： </a:t>
            </a:r>
            <a:r>
              <a:rPr kumimoji="1" lang="en-US" altLang="zh-CN" sz="2400"/>
              <a:t>arr[[1</a:t>
            </a:r>
            <a:r>
              <a:rPr kumimoji="1" lang="en-US" altLang="zh-CN" sz="2400" baseline="30000"/>
              <a:t>st</a:t>
            </a:r>
            <a:r>
              <a:rPr kumimoji="1" lang="en-US" altLang="zh-CN" sz="2400"/>
              <a:t> dimensions list]</a:t>
            </a:r>
            <a:r>
              <a:rPr kumimoji="1" lang="zh-CN" altLang="en-US" sz="2400"/>
              <a:t>，</a:t>
            </a:r>
            <a:r>
              <a:rPr kumimoji="1" lang="en-US" altLang="zh-CN" sz="2400"/>
              <a:t> [2</a:t>
            </a:r>
            <a:r>
              <a:rPr kumimoji="1" lang="en-US" altLang="zh-CN" sz="2400" baseline="30000"/>
              <a:t>nd</a:t>
            </a:r>
            <a:r>
              <a:rPr kumimoji="1" lang="en-US" altLang="zh-CN" sz="2400"/>
              <a:t> dimensions list]]]</a:t>
            </a:r>
            <a:r>
              <a:rPr kumimoji="1" lang="zh-CN" altLang="en-US" sz="2400"/>
              <a:t> </a:t>
            </a:r>
            <a:endParaRPr kumimoji="1" lang="en-US" altLang="zh-CN" sz="2400"/>
          </a:p>
          <a:p>
            <a:pPr marL="571500" lvl="1" indent="-342900"/>
            <a:r>
              <a:rPr kumimoji="1" lang="en" altLang="zh-CN"/>
              <a:t>eg</a:t>
            </a:r>
            <a:r>
              <a:rPr kumimoji="1" lang="en-US" altLang="zh-CN"/>
              <a:t>.arr[[1,5,7,2],[0,3,1,2]]</a:t>
            </a:r>
            <a:r>
              <a:rPr kumimoji="1" lang="en" altLang="zh-CN"/>
              <a:t>﻿</a:t>
            </a:r>
            <a:r>
              <a:rPr kumimoji="1" lang="zh-CN" altLang="en-US"/>
              <a:t>  </a:t>
            </a:r>
            <a:endParaRPr kumimoji="1" lang="en-US" altLang="zh-CN"/>
          </a:p>
          <a:p>
            <a:pPr marL="571500" lvl="1" indent="-342900"/>
            <a:r>
              <a:rPr kumimoji="1" lang="en-US" altLang="zh-CN">
                <a:solidFill>
                  <a:srgbClr val="FF0000"/>
                </a:solidFill>
              </a:rPr>
              <a:t>(﻿1st-dimension-list has the same length with 2nd-demension-list)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先行后列：</a:t>
            </a:r>
            <a:r>
              <a:rPr kumimoji="1" lang="en-US" altLang="zh-CN" sz="2400"/>
              <a:t> arr[1</a:t>
            </a:r>
            <a:r>
              <a:rPr kumimoji="1" lang="en-US" altLang="zh-CN" sz="2400" baseline="30000"/>
              <a:t>st</a:t>
            </a:r>
            <a:r>
              <a:rPr kumimoji="1" lang="en-US" altLang="zh-CN" sz="2400"/>
              <a:t> dimensions list] [:,[2</a:t>
            </a:r>
            <a:r>
              <a:rPr kumimoji="1" lang="en-US" altLang="zh-CN" sz="2400" baseline="30000"/>
              <a:t>nd</a:t>
            </a:r>
            <a:r>
              <a:rPr kumimoji="1" lang="en-US" altLang="zh-CN" sz="2400"/>
              <a:t> dimensions list]]</a:t>
            </a:r>
          </a:p>
          <a:p>
            <a:pPr marL="571500" lvl="1" indent="-342900"/>
            <a:r>
              <a:rPr kumimoji="1" lang="en" altLang="zh-CN"/>
              <a:t>e.g. data[[2,0,3,1]][:, [1,2,0,3]]</a:t>
            </a:r>
            <a:endParaRPr kumimoji="1"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7EB53A-D532-DE4E-A1B3-477F540E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7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F7FDD-938C-7B48-B72E-CCBC0B7A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numy</a:t>
            </a:r>
            <a:r>
              <a:rPr kumimoji="1" lang="zh-CN" altLang="en-US"/>
              <a:t>中数值的修改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78FFF4-55BF-4341-A3AC-5A7DDBB8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18FEE-FAFC-494C-B5DF-F67A8D24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714500"/>
            <a:ext cx="3365500" cy="4134000"/>
          </a:xfrm>
          <a:prstGeom prst="rect">
            <a:avLst/>
          </a:prstGeom>
        </p:spPr>
      </p:pic>
      <p:sp>
        <p:nvSpPr>
          <p:cNvPr id="6" name="文本框 4">
            <a:extLst>
              <a:ext uri="{FF2B5EF4-FFF2-40B4-BE49-F238E27FC236}">
                <a16:creationId xmlns:a16="http://schemas.microsoft.com/office/drawing/2014/main" id="{EF4A4B5E-1B1C-294F-8DCD-ACBA4A50D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88" y="2441574"/>
            <a:ext cx="60563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修改行列的值，我们能够很容易的实现，但是如果条件更复杂呢？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比如我们想要把</a:t>
            </a: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t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中小于</a:t>
            </a: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10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的数字替换为</a:t>
            </a: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3</a:t>
            </a:r>
            <a:endParaRPr kumimoji="1" lang="zh-CN" altLang="en-US" sz="24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482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1E52D-876C-1945-85F7-33FE883F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﻿5</a:t>
            </a:r>
            <a:r>
              <a:rPr kumimoji="1" lang="zh-CN" altLang="en-US"/>
              <a:t>、</a:t>
            </a:r>
            <a:r>
              <a:rPr kumimoji="1" lang="en" altLang="zh-CN"/>
              <a:t>Boolean Indexing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A5AC17-15DF-1746-9BB6-12360846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84686F-F9DA-7040-8676-73DCC2B6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625600"/>
            <a:ext cx="9474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B86D0D-0A09-374E-BDD4-6600BEA2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6</a:t>
            </a:r>
            <a:r>
              <a:rPr kumimoji="1" lang="zh-CN" altLang="en-US"/>
              <a:t>、</a:t>
            </a:r>
            <a:r>
              <a:rPr kumimoji="1" lang="en-US" altLang="zh-CN"/>
              <a:t>Transpose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6ABCE7-8796-F149-8CB5-1122BBA81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转置是一宗特殊的数据重组形式，可以返回底层数据的视图而不需要复制任何内容，包括：</a:t>
            </a:r>
            <a:endParaRPr kumimoji="1" lang="en-US" altLang="zh-CN"/>
          </a:p>
          <a:p>
            <a:pPr lvl="1"/>
            <a:r>
              <a:rPr kumimoji="1" lang="zh-CN" altLang="en-US"/>
              <a:t>属性：</a:t>
            </a:r>
            <a:r>
              <a:rPr kumimoji="1" lang="en-US" altLang="zh-CN"/>
              <a:t>arr.T ;</a:t>
            </a:r>
            <a:r>
              <a:rPr kumimoji="1" lang="zh-CN" altLang="en-US"/>
              <a:t>方法：</a:t>
            </a:r>
            <a:r>
              <a:rPr kumimoji="1" lang="en-US" altLang="zh-CN"/>
              <a:t>arr.tanspose(),</a:t>
            </a:r>
            <a:r>
              <a:rPr kumimoji="1" lang="en" altLang="zh-CN"/>
              <a:t> arr.swapaxes(1,0)</a:t>
            </a:r>
            <a:endParaRPr kumimoji="1" lang="en-US" altLang="zh-CN"/>
          </a:p>
          <a:p>
            <a:r>
              <a:rPr kumimoji="1" lang="zh-CN" altLang="en-US"/>
              <a:t>矩阵的内积</a:t>
            </a:r>
            <a:endParaRPr kumimoji="1" lang="en-US" altLang="zh-CN"/>
          </a:p>
          <a:p>
            <a:pPr lvl="1"/>
            <a:r>
              <a:rPr kumimoji="1" lang="en-US" altLang="zh-CN"/>
              <a:t>np.dot(arr.T,arr)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AC7FC-8CBC-C847-8630-4230AAE4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5B6552-82AC-EE40-B7D0-9F6517CEC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873690"/>
            <a:ext cx="4572000" cy="115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arr.T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仅适用于二维数组，对于高维数组，如何置换轴？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1356B8F-B62B-A94F-AD12-E3D147CC20BA}"/>
              </a:ext>
            </a:extLst>
          </p:cNvPr>
          <p:cNvSpPr/>
          <p:nvPr/>
        </p:nvSpPr>
        <p:spPr>
          <a:xfrm>
            <a:off x="4991100" y="3873690"/>
            <a:ext cx="5524500" cy="1485710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1345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>
            <a:extLst>
              <a:ext uri="{FF2B5EF4-FFF2-40B4-BE49-F238E27FC236}">
                <a16:creationId xmlns:a16="http://schemas.microsoft.com/office/drawing/2014/main" id="{904CBEFB-7B93-CF4C-944A-98E38786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94" y="630236"/>
            <a:ext cx="8128000" cy="715962"/>
          </a:xfrm>
        </p:spPr>
        <p:txBody>
          <a:bodyPr/>
          <a:lstStyle/>
          <a:p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axis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 </a:t>
            </a:r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of 3D array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pic>
        <p:nvPicPr>
          <p:cNvPr id="80899" name="图片 2">
            <a:extLst>
              <a:ext uri="{FF2B5EF4-FFF2-40B4-BE49-F238E27FC236}">
                <a16:creationId xmlns:a16="http://schemas.microsoft.com/office/drawing/2014/main" id="{232C9A05-E995-884B-8FC2-8F11A2ED5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1879601"/>
            <a:ext cx="7135812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F6C577-3B69-5F42-AE3D-17F570CB0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924" y="4533257"/>
            <a:ext cx="4572000" cy="115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注意区分“轴的名称”和“轴的方向”异同？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D703CAF-C8D3-234B-BDD3-4FAA20761D6A}"/>
              </a:ext>
            </a:extLst>
          </p:cNvPr>
          <p:cNvSpPr/>
          <p:nvPr/>
        </p:nvSpPr>
        <p:spPr>
          <a:xfrm>
            <a:off x="6325224" y="4533257"/>
            <a:ext cx="5524500" cy="1485710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B0843-AA62-444B-91FB-2B6909E2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F7E7FD-E8D2-824E-B04D-1650675C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/>
              <a:t>﻿Permutation with arr.transpose((a,b…))</a:t>
            </a:r>
          </a:p>
          <a:p>
            <a:r>
              <a:rPr kumimoji="1" lang="en" altLang="zh-CN"/>
              <a:t>﻿Permutation with arr.swapaxes(a,b)</a:t>
            </a:r>
          </a:p>
          <a:p>
            <a:pPr marL="0" indent="0">
              <a:buNone/>
            </a:pPr>
            <a:r>
              <a:rPr kumimoji="1" lang="zh-CN" altLang="en-US">
                <a:solidFill>
                  <a:srgbClr val="FF0000"/>
                </a:solidFill>
              </a:rPr>
              <a:t> （</a:t>
            </a:r>
            <a:r>
              <a:rPr kumimoji="1" lang="zh-CN" altLang="en">
                <a:solidFill>
                  <a:srgbClr val="FF0000"/>
                </a:solidFill>
              </a:rPr>
              <a:t>难点</a:t>
            </a:r>
            <a:r>
              <a:rPr kumimoji="1" lang="zh-CN" altLang="en-US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2539B1-0A25-DD40-B4AB-E41BDB85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145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2DE2D-3EF1-3C46-8FA3-838198AA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﻿</a:t>
            </a:r>
            <a:r>
              <a:rPr kumimoji="1" lang="en-US" altLang="zh-CN"/>
              <a:t>7</a:t>
            </a:r>
            <a:r>
              <a:rPr kumimoji="1" lang="zh-CN" altLang="en-US"/>
              <a:t>、</a:t>
            </a:r>
            <a:r>
              <a:rPr kumimoji="1" lang="en" altLang="zh-CN"/>
              <a:t>Fast Element-Wise Array Functions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CADD0-063A-BE4D-BBA3-8F2CB8C58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537" y="2100262"/>
            <a:ext cx="11353800" cy="4589463"/>
          </a:xfrm>
        </p:spPr>
        <p:txBody>
          <a:bodyPr/>
          <a:lstStyle/>
          <a:p>
            <a:r>
              <a:rPr kumimoji="1" lang="zh-CN" altLang="en-US"/>
              <a:t>通用函数：一种在</a:t>
            </a:r>
            <a:r>
              <a:rPr kumimoji="1" lang="en-US" altLang="zh-CN"/>
              <a:t>ndarray</a:t>
            </a:r>
            <a:r>
              <a:rPr kumimoji="1" lang="zh-CN" altLang="en-US"/>
              <a:t>数据中进行</a:t>
            </a:r>
            <a:r>
              <a:rPr kumimoji="1" lang="zh-CN" altLang="en-US">
                <a:solidFill>
                  <a:srgbClr val="FF0000"/>
                </a:solidFill>
              </a:rPr>
              <a:t>逐元素</a:t>
            </a:r>
            <a:r>
              <a:rPr kumimoji="1" lang="zh-CN" altLang="en-US"/>
              <a:t>操作的函数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93ED56-EC2E-D24F-818E-DB8F38D5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94328F-F44E-6C4B-A2BB-D59714091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963" y="4096225"/>
            <a:ext cx="4572000" cy="59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fast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</a:t>
            </a:r>
            <a:r>
              <a:rPr kumimoji="1"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and convinent</a:t>
            </a:r>
            <a:endParaRPr kumimoji="1" lang="zh-CN" altLang="en-US" sz="240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268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98175-4FD5-064A-B3F8-D3D0419F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一元通用函数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27CC01E-D13A-3B43-A7BF-0C29FDD7E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abs,fabs; </a:t>
            </a:r>
          </a:p>
          <a:p>
            <a:r>
              <a:rPr lang="en-US" altLang="zh-CN"/>
              <a:t> sqrt; </a:t>
            </a:r>
          </a:p>
          <a:p>
            <a:r>
              <a:rPr lang="en-US" altLang="zh-CN"/>
              <a:t> square;exp; </a:t>
            </a:r>
          </a:p>
          <a:p>
            <a:r>
              <a:rPr lang="en-US" altLang="zh-CN"/>
              <a:t>log,log2,log10;</a:t>
            </a:r>
          </a:p>
          <a:p>
            <a:r>
              <a:rPr lang="en-US" altLang="zh-CN"/>
              <a:t>floor,ceil;rint;</a:t>
            </a:r>
          </a:p>
          <a:p>
            <a:r>
              <a:rPr lang="en-US" altLang="zh-CN"/>
              <a:t>cos,sin,tan,arcos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2BC6E7-6D95-7E41-A384-8C5C8819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DDDEDF-1A9D-5944-9D82-84760CCF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2254251"/>
            <a:ext cx="4984750" cy="19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1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>
            <a:extLst>
              <a:ext uri="{FF2B5EF4-FFF2-40B4-BE49-F238E27FC236}">
                <a16:creationId xmlns:a16="http://schemas.microsoft.com/office/drawing/2014/main" id="{853D15CE-E575-6348-9D14-B252C402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7" y="447445"/>
            <a:ext cx="8229600" cy="696913"/>
          </a:xfrm>
        </p:spPr>
        <p:txBody>
          <a:bodyPr>
            <a:normAutofit/>
          </a:bodyPr>
          <a:lstStyle/>
          <a:p>
            <a:r>
              <a:rPr kumimoji="1" lang="en-US" altLang="zh-CN" sz="3200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Why to learn numpy?</a:t>
            </a:r>
            <a:endParaRPr kumimoji="1" lang="zh-CN" altLang="en-US" sz="3200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sp>
        <p:nvSpPr>
          <p:cNvPr id="64515" name="内容占位符 2">
            <a:extLst>
              <a:ext uri="{FF2B5EF4-FFF2-40B4-BE49-F238E27FC236}">
                <a16:creationId xmlns:a16="http://schemas.microsoft.com/office/drawing/2014/main" id="{911D4FC4-0F5F-0849-9921-6AA200AB8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919" y="2081214"/>
            <a:ext cx="5831176" cy="113823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快速</a:t>
            </a:r>
            <a:endParaRPr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Wingdings" pitchFamily="2" charset="2"/>
              <a:buChar char="ü"/>
            </a:pP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方便</a:t>
            </a:r>
            <a:endParaRPr kumimoji="1" lang="en-US" altLang="zh-CN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Wingdings" pitchFamily="2" charset="2"/>
              <a:buChar char="ü"/>
            </a:pPr>
            <a:r>
              <a:rPr kumimoji="1" lang="zh-CN" altLang="en-US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科学计算的基础库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D207B-84BA-3548-ADA2-A44903BA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二元通用函数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A163B-4DB7-E64D-9ADC-4FC3E8A2D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" y="1578960"/>
            <a:ext cx="8160134" cy="4589463"/>
          </a:xfrm>
        </p:spPr>
        <p:txBody>
          <a:bodyPr/>
          <a:lstStyle/>
          <a:p>
            <a:r>
              <a:rPr kumimoji="1" lang="en-US" altLang="zh-CN"/>
              <a:t>add,subtract,multiply,divide;</a:t>
            </a:r>
          </a:p>
          <a:p>
            <a:r>
              <a:rPr kumimoji="1" lang="en-US" altLang="zh-CN"/>
              <a:t>maximum,minimun</a:t>
            </a:r>
          </a:p>
          <a:p>
            <a:r>
              <a:rPr kumimoji="1" lang="en-US" altLang="zh-CN"/>
              <a:t>pow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4C7379-AF07-D442-80A5-C3B6BABB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88" y="3278187"/>
            <a:ext cx="73279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85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E41D3-3144-9343-85DD-8F1FBCF5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4ED50-3BB7-8546-AD5F-FBCB2441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BF0572-FB37-B94F-AD00-8BB27BD5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80C301-3610-AF43-B3F1-AA6628A94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4" y="457200"/>
            <a:ext cx="11801474" cy="58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0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8B620-8060-F044-A08D-B61D91B9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8</a:t>
            </a:r>
            <a:r>
              <a:rPr kumimoji="1" lang="zh-CN" altLang="en-US"/>
              <a:t>、数学和统计方法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F8EF28-61B5-E74F-B4DF-06336A41E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聚合函数</a:t>
            </a:r>
            <a:endParaRPr kumimoji="1" lang="en-US" altLang="zh-CN"/>
          </a:p>
          <a:p>
            <a:pPr lvl="1"/>
            <a:r>
              <a:rPr kumimoji="1" lang="zh-CN" altLang="en-US"/>
              <a:t>调用方法</a:t>
            </a:r>
            <a:endParaRPr kumimoji="1" lang="en-US" altLang="zh-CN"/>
          </a:p>
          <a:p>
            <a:pPr lvl="1"/>
            <a:r>
              <a:rPr kumimoji="1" lang="en-US" altLang="zh-CN"/>
              <a:t>arr.mean(axis=)</a:t>
            </a:r>
          </a:p>
          <a:p>
            <a:pPr lvl="1"/>
            <a:r>
              <a:rPr kumimoji="1" lang="en-US" altLang="zh-CN"/>
              <a:t>np.mean(arr,axis=)</a:t>
            </a:r>
          </a:p>
          <a:p>
            <a:pPr lvl="1"/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1F405E-BD8B-2944-9242-77E41B27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42</a:t>
            </a:fld>
            <a:endParaRPr lang="zh-CN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CCFE08CC-3898-F148-81CB-31E829793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30927"/>
              </p:ext>
            </p:extLst>
          </p:nvPr>
        </p:nvGraphicFramePr>
        <p:xfrm>
          <a:off x="4764880" y="1391033"/>
          <a:ext cx="4471989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728789">
                  <a:extLst>
                    <a:ext uri="{9D8B030D-6E8A-4147-A177-3AD203B41FA5}">
                      <a16:colId xmlns:a16="http://schemas.microsoft.com/office/drawing/2014/main" val="1351558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08988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80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sum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求和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33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mean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求平均数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2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std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var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求标准差、标准差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09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min,max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求最大、最小值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32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argmin,argmax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最大最小值的位置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16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cumsum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从</a:t>
                      </a:r>
                      <a:r>
                        <a:rPr lang="en-US" altLang="zh-CN"/>
                        <a:t>0</a:t>
                      </a:r>
                      <a:r>
                        <a:rPr lang="zh-CN" altLang="en-US"/>
                        <a:t>开始元素累积和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74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cumprod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从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开始元素累积和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539488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C6264057-22B8-BF4B-9ACA-E9AACB1D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4847240"/>
            <a:ext cx="2095500" cy="86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6851CE-197A-564C-88D9-93FFE4E2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1" y="4296156"/>
            <a:ext cx="3001361" cy="17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47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>
            <a:extLst>
              <a:ext uri="{FF2B5EF4-FFF2-40B4-BE49-F238E27FC236}">
                <a16:creationId xmlns:a16="http://schemas.microsoft.com/office/drawing/2014/main" id="{904CBEFB-7B93-CF4C-944A-98E38786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94" y="630236"/>
            <a:ext cx="8128000" cy="715962"/>
          </a:xfrm>
        </p:spPr>
        <p:txBody>
          <a:bodyPr/>
          <a:lstStyle/>
          <a:p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axis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 </a:t>
            </a:r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of 3D array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pic>
        <p:nvPicPr>
          <p:cNvPr id="80899" name="图片 2">
            <a:extLst>
              <a:ext uri="{FF2B5EF4-FFF2-40B4-BE49-F238E27FC236}">
                <a16:creationId xmlns:a16="http://schemas.microsoft.com/office/drawing/2014/main" id="{232C9A05-E995-884B-8FC2-8F11A2ED5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1879601"/>
            <a:ext cx="7135812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F6C577-3B69-5F42-AE3D-17F570CB0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924" y="4533257"/>
            <a:ext cx="4572000" cy="115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注意区分“轴的名称”和“轴的方向”异同？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D703CAF-C8D3-234B-BDD3-4FAA20761D6A}"/>
              </a:ext>
            </a:extLst>
          </p:cNvPr>
          <p:cNvSpPr/>
          <p:nvPr/>
        </p:nvSpPr>
        <p:spPr>
          <a:xfrm>
            <a:off x="6325224" y="4533257"/>
            <a:ext cx="5524500" cy="1485710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410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F6D95-EAC3-644B-BA5C-F27C0B142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9</a:t>
            </a:r>
            <a:r>
              <a:rPr kumimoji="1" lang="zh-CN" altLang="en-US"/>
              <a:t>、</a:t>
            </a:r>
            <a:r>
              <a:rPr kumimoji="1" lang="en-US" altLang="zh-CN"/>
              <a:t>numpy</a:t>
            </a:r>
            <a:r>
              <a:rPr kumimoji="1" lang="zh-CN" altLang="en-US"/>
              <a:t>中的随机库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ED405C-F6CA-694D-9C59-FC423D5D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91F19A-4883-6148-9CEA-113353188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545071"/>
            <a:ext cx="9020175" cy="459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590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内容占位符 1">
            <a:extLst>
              <a:ext uri="{FF2B5EF4-FFF2-40B4-BE49-F238E27FC236}">
                <a16:creationId xmlns:a16="http://schemas.microsoft.com/office/drawing/2014/main" id="{FD91F754-3DA3-FC4F-B03C-F3AA9D5832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31911" y="1533526"/>
            <a:ext cx="5954713" cy="790575"/>
          </a:xfrm>
        </p:spPr>
        <p:txBody>
          <a:bodyPr>
            <a:noAutofit/>
          </a:bodyPr>
          <a:lstStyle/>
          <a:p>
            <a:pPr>
              <a:buFont typeface="Calibri" panose="020F0502020204030204" pitchFamily="34" charset="0"/>
              <a:buAutoNum type="arabicPeriod"/>
            </a:pP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均匀分布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marL="0" indent="0">
              <a:buNone/>
            </a:pP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  在相同的大小范围内的出现概率是等可能的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marL="0" indent="0">
              <a:buNone/>
            </a:pP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2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、正态分布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呈钟型，两头低，中间高，左右对称</a:t>
            </a:r>
            <a:endParaRPr lang="zh-CN" altLang="en-US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 marL="0" indent="0">
              <a:buNone/>
            </a:pPr>
            <a:endParaRPr kumimoji="1" lang="zh-CN" altLang="en-US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正态分布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endParaRPr kumimoji="1" lang="zh-CN" altLang="en-US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  <p:sp>
        <p:nvSpPr>
          <p:cNvPr id="107522" name="标题 2">
            <a:extLst>
              <a:ext uri="{FF2B5EF4-FFF2-40B4-BE49-F238E27FC236}">
                <a16:creationId xmlns:a16="http://schemas.microsoft.com/office/drawing/2014/main" id="{D3A8AE97-10B6-1445-8AA0-F0B13AA54A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2313" y="313533"/>
            <a:ext cx="8128000" cy="715962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about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 </a:t>
            </a:r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different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 </a:t>
            </a:r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distribution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pic>
        <p:nvPicPr>
          <p:cNvPr id="107523" name="图片 3">
            <a:extLst>
              <a:ext uri="{FF2B5EF4-FFF2-40B4-BE49-F238E27FC236}">
                <a16:creationId xmlns:a16="http://schemas.microsoft.com/office/drawing/2014/main" id="{EEA846E6-C12F-F845-8A48-145AF6C6E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63" y="3668714"/>
            <a:ext cx="34036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图片 4">
            <a:extLst>
              <a:ext uri="{FF2B5EF4-FFF2-40B4-BE49-F238E27FC236}">
                <a16:creationId xmlns:a16="http://schemas.microsoft.com/office/drawing/2014/main" id="{45E893BA-323E-D745-9CEC-6B0B992D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t="10126" r="5286"/>
          <a:stretch>
            <a:fillRect/>
          </a:stretch>
        </p:blipFill>
        <p:spPr bwMode="auto">
          <a:xfrm>
            <a:off x="8442326" y="1311275"/>
            <a:ext cx="2797175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C9BF3-46F0-0C44-9599-8F59F34A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433"/>
            <a:ext cx="10515600" cy="1325563"/>
          </a:xfrm>
        </p:spPr>
        <p:txBody>
          <a:bodyPr/>
          <a:lstStyle/>
          <a:p>
            <a:r>
              <a:rPr kumimoji="1" lang="zh-CN" altLang="en-US"/>
              <a:t>其他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90497-4217-DA43-ABAA-875D1EF8F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排序： </a:t>
            </a:r>
            <a:r>
              <a:rPr kumimoji="1" lang="en-US" altLang="zh-CN"/>
              <a:t>arr.sort([axis=0/1[)</a:t>
            </a:r>
          </a:p>
          <a:p>
            <a:r>
              <a:rPr kumimoji="1" lang="en-US" altLang="zh-CN"/>
              <a:t>numpy</a:t>
            </a:r>
            <a:r>
              <a:rPr kumimoji="1" lang="zh-CN" altLang="en-US"/>
              <a:t>的合并： </a:t>
            </a:r>
            <a:r>
              <a:rPr kumimoji="1" lang="en-US" altLang="zh-CN"/>
              <a:t>np.vstack((A,B)) ; np.hstack((A,B))</a:t>
            </a:r>
          </a:p>
          <a:p>
            <a:r>
              <a:rPr kumimoji="1" lang="en-US" altLang="zh-CN"/>
              <a:t>numpy</a:t>
            </a:r>
            <a:r>
              <a:rPr kumimoji="1" lang="zh-CN" altLang="en-US"/>
              <a:t>的分割：</a:t>
            </a:r>
            <a:r>
              <a:rPr kumimoji="1" lang="en-US" altLang="zh-CN"/>
              <a:t>np.split(A,</a:t>
            </a:r>
            <a:r>
              <a:rPr kumimoji="1" lang="zh-CN" altLang="en-US"/>
              <a:t>块数，</a:t>
            </a:r>
            <a:r>
              <a:rPr kumimoji="1" lang="en-US" altLang="zh-CN"/>
              <a:t>[axis=]</a:t>
            </a:r>
            <a:r>
              <a:rPr kumimoji="1" lang="zh-CN" altLang="en-US"/>
              <a:t>）</a:t>
            </a:r>
            <a:endParaRPr kumimoji="1" lang="en-US" altLang="zh-CN"/>
          </a:p>
          <a:p>
            <a:r>
              <a:rPr kumimoji="1" lang="en-US" altLang="zh-CN"/>
              <a:t>numpy </a:t>
            </a:r>
            <a:r>
              <a:rPr kumimoji="1" lang="zh-CN" altLang="en-US"/>
              <a:t>读取数据：</a:t>
            </a:r>
            <a:r>
              <a:rPr kumimoji="1" lang="en-US" altLang="zh-CN"/>
              <a:t>np.loadtxt(data,delimiter=””,dtype= float)	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5DC616-D5D4-BC47-852C-BD6518DD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027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内容占位符 1">
            <a:extLst>
              <a:ext uri="{FF2B5EF4-FFF2-40B4-BE49-F238E27FC236}">
                <a16:creationId xmlns:a16="http://schemas.microsoft.com/office/drawing/2014/main" id="{DC46440D-93EB-A34C-9E4E-6C5BB6BD31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68437" y="2014538"/>
            <a:ext cx="8128000" cy="2365375"/>
          </a:xfrm>
        </p:spPr>
        <p:txBody>
          <a:bodyPr>
            <a:noAutofit/>
          </a:bodyPr>
          <a:lstStyle/>
          <a:p>
            <a:pPr>
              <a:buFont typeface="Calibri" panose="020F0502020204030204" pitchFamily="34" charset="0"/>
              <a:buAutoNum type="arabicPeriod"/>
            </a:pP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a=b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完全不复制，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和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相互影响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=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b[:],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视图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的操作，一种切片，</a:t>
            </a:r>
            <a:r>
              <a:rPr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会</a:t>
            </a:r>
            <a:r>
              <a:rPr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创建新的对象</a:t>
            </a:r>
            <a:r>
              <a:rPr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，但是</a:t>
            </a:r>
            <a:r>
              <a:rPr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</a:t>
            </a:r>
            <a:r>
              <a:rPr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的数据完全由</a:t>
            </a:r>
            <a:r>
              <a:rPr lang="en-US" altLang="zh-CN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</a:t>
            </a:r>
            <a:r>
              <a:rPr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保管</a:t>
            </a:r>
            <a:r>
              <a:rPr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，他们两个的数据变化是一致的，</a:t>
            </a:r>
            <a:endParaRPr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buFont typeface="Calibri" panose="020F0502020204030204" pitchFamily="34" charset="0"/>
              <a:buAutoNum type="arabicPeriod"/>
            </a:pP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=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 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b.copy(),</a:t>
            </a:r>
            <a:r>
              <a:rPr kumimoji="1" lang="zh-CN" altLang="en-US" sz="24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复制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，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a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和</a:t>
            </a:r>
            <a:r>
              <a:rPr kumimoji="1" lang="en-US" altLang="zh-CN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b</a:t>
            </a:r>
            <a:r>
              <a:rPr kumimoji="1" lang="zh-CN" altLang="en-US" sz="24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互不影响</a:t>
            </a:r>
            <a:endParaRPr kumimoji="1" lang="en-US" altLang="zh-CN" sz="24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  <p:sp>
        <p:nvSpPr>
          <p:cNvPr id="108546" name="标题 2">
            <a:extLst>
              <a:ext uri="{FF2B5EF4-FFF2-40B4-BE49-F238E27FC236}">
                <a16:creationId xmlns:a16="http://schemas.microsoft.com/office/drawing/2014/main" id="{8E82550C-D500-4645-A8C6-CF693ED4B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6575" y="366713"/>
            <a:ext cx="8128000" cy="715962"/>
          </a:xfrm>
        </p:spPr>
        <p:txBody>
          <a:bodyPr/>
          <a:lstStyle/>
          <a:p>
            <a:pPr eaLnBrk="1" hangingPunct="1"/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numpy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的注意点</a:t>
            </a:r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copy</a:t>
            </a:r>
            <a:r>
              <a:rPr kumimoji="1" lang="zh-CN" altLang="en-US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和</a:t>
            </a:r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view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>
            <a:extLst>
              <a:ext uri="{FF2B5EF4-FFF2-40B4-BE49-F238E27FC236}">
                <a16:creationId xmlns:a16="http://schemas.microsoft.com/office/drawing/2014/main" id="{831A0AE9-1026-CC47-B782-03C2CAEB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56" y="699702"/>
            <a:ext cx="8128000" cy="715962"/>
          </a:xfrm>
        </p:spPr>
        <p:txBody>
          <a:bodyPr/>
          <a:lstStyle/>
          <a:p>
            <a:r>
              <a:rPr kumimoji="1" lang="en-US" altLang="zh-CN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Exercise</a:t>
            </a:r>
            <a:endParaRPr kumimoji="1" lang="zh-CN" altLang="en-US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sp>
        <p:nvSpPr>
          <p:cNvPr id="98307" name="文本框 3">
            <a:extLst>
              <a:ext uri="{FF2B5EF4-FFF2-40B4-BE49-F238E27FC236}">
                <a16:creationId xmlns:a16="http://schemas.microsoft.com/office/drawing/2014/main" id="{9941A9E7-988A-4D4D-B213-37E1372BE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162" y="2159001"/>
            <a:ext cx="6249988" cy="282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如何选择一行或者多行的数据（列）？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如何给选取的行或者列赋值？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如何大于把大于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10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的值替换为</a:t>
            </a:r>
            <a:r>
              <a:rPr kumimoji="1" lang="en-US" altLang="zh-CN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10</a:t>
            </a: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？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如何转置（交换轴）？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常用的统计函数你记得几个？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  <a:p>
            <a:pPr>
              <a:lnSpc>
                <a:spcPct val="150000"/>
              </a:lnSpc>
              <a:buFont typeface="Calibri" panose="020F0502020204030204" pitchFamily="34" charset="0"/>
              <a:buAutoNum type="arabicPeriod"/>
            </a:pPr>
            <a:r>
              <a:rPr kumimoji="1" lang="zh-CN" altLang="en-US" sz="2000">
                <a:latin typeface="PingFang SC" panose="020B0400000000000000" pitchFamily="34" charset="-122"/>
                <a:ea typeface="PingFang SC" panose="020B0400000000000000" pitchFamily="34" charset="-122"/>
                <a:cs typeface="PingFang SC" panose="020B0400000000000000" pitchFamily="34" charset="-122"/>
              </a:rPr>
              <a:t>标准差反映出数据的什么信息</a:t>
            </a:r>
            <a:endParaRPr kumimoji="1" lang="en-US" altLang="zh-CN" sz="2000">
              <a:latin typeface="PingFang SC" panose="020B0400000000000000" pitchFamily="34" charset="-122"/>
              <a:ea typeface="PingFang SC" panose="020B0400000000000000" pitchFamily="34" charset="-122"/>
              <a:cs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DCB9B-13E7-D945-8331-4E2E0B72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﻿Reference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8CB54-1191-3849-9443-B6625E25C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/>
              <a:t>Chapter 4, Python for Data Analysis, 2nd Edition, Wes</a:t>
            </a:r>
            <a:r>
              <a:rPr kumimoji="1" lang="zh-CN" altLang="en-US"/>
              <a:t> </a:t>
            </a:r>
            <a:endParaRPr kumimoji="1" lang="en" altLang="zh-CN"/>
          </a:p>
          <a:p>
            <a:pPr marL="0" indent="0">
              <a:buNone/>
            </a:pPr>
            <a:r>
              <a:rPr kumimoji="1" lang="en" altLang="zh-CN"/>
              <a:t>McKinney</a:t>
            </a:r>
            <a:r>
              <a:rPr kumimoji="1" lang="zh-CN" altLang="en-US"/>
              <a:t> </a:t>
            </a:r>
            <a:endParaRPr kumimoji="1" lang="en" altLang="zh-CN"/>
          </a:p>
          <a:p>
            <a:r>
              <a:rPr kumimoji="1" lang="en" altLang="zh-CN"/>
              <a:t>numpy.org</a:t>
            </a:r>
            <a:r>
              <a:rPr kumimoji="1" lang="zh-CN" altLang="en-US"/>
              <a:t> </a:t>
            </a:r>
            <a:r>
              <a:rPr kumimoji="1" lang="en" altLang="zh-CN"/>
              <a:t>https://www.numpy.org.cn/en/reference/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95BE38-001A-A64D-8F81-DD2F83E8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08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>
            <a:extLst>
              <a:ext uri="{FF2B5EF4-FFF2-40B4-BE49-F238E27FC236}">
                <a16:creationId xmlns:a16="http://schemas.microsoft.com/office/drawing/2014/main" id="{087F5C2E-655A-EC4A-A7B7-E78B619C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679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1.</a:t>
            </a:r>
            <a:r>
              <a:rPr lang="zh-CN" altLang="en-US" sz="3200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 </a:t>
            </a:r>
            <a:r>
              <a:rPr lang="en-US" altLang="zh-CN" sz="3200">
                <a:latin typeface="Hiragino Sans GB W3" panose="020B0300000000000000" pitchFamily="34" charset="-128"/>
                <a:ea typeface="Hiragino Sans GB W3" panose="020B0300000000000000" pitchFamily="34" charset="-128"/>
                <a:cs typeface="Hiragino Sans GB W3" panose="020B0300000000000000" pitchFamily="34" charset="-128"/>
              </a:rPr>
              <a:t>What’s numpy?</a:t>
            </a:r>
            <a:endParaRPr lang="zh-CN" altLang="en-US" sz="3200">
              <a:latin typeface="Hiragino Sans GB W3" panose="020B0300000000000000" pitchFamily="34" charset="-128"/>
              <a:ea typeface="Hiragino Sans GB W3" panose="020B0300000000000000" pitchFamily="34" charset="-128"/>
              <a:cs typeface="Hiragino Sans GB W3" panose="020B0300000000000000" pitchFamily="34" charset="-128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0B6B06-1058-044A-9A38-D849762A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8700"/>
            <a:ext cx="11366500" cy="51397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" altLang="zh-CN" sz="3100"/>
              <a:t>NumPy is the basic package for scientific computing using Python.Among other things, it includes:</a:t>
            </a:r>
          </a:p>
          <a:p>
            <a:r>
              <a:rPr lang="en" altLang="zh-CN" sz="2600"/>
              <a:t>A fast and efficient multidimensional </a:t>
            </a:r>
            <a:r>
              <a:rPr lang="en" altLang="zh-CN" sz="2600">
                <a:highlight>
                  <a:srgbClr val="FFFF00"/>
                </a:highlight>
              </a:rPr>
              <a:t>array object ndarray</a:t>
            </a:r>
          </a:p>
          <a:p>
            <a:r>
              <a:rPr lang="en" altLang="zh-CN" sz="2600">
                <a:highlight>
                  <a:srgbClr val="FFFF00"/>
                </a:highlight>
              </a:rPr>
              <a:t>Functions </a:t>
            </a:r>
            <a:r>
              <a:rPr lang="en" altLang="zh-CN" sz="2600"/>
              <a:t>for performing element-wise computations with arrays or mathematical operations between arrays</a:t>
            </a:r>
          </a:p>
          <a:p>
            <a:r>
              <a:rPr lang="en" altLang="zh-CN" sz="2600"/>
              <a:t>Tools for reading and writing array-based datasets to disk</a:t>
            </a:r>
          </a:p>
          <a:p>
            <a:r>
              <a:rPr lang="en" altLang="zh-CN" sz="2600"/>
              <a:t>Linear algebra operations, Fourier transform, and random number. generation</a:t>
            </a:r>
          </a:p>
          <a:p>
            <a:r>
              <a:rPr lang="en" altLang="zh-CN" sz="2600"/>
              <a:t>A mature C API to enable Python extensions and native C or C++ code to access NumPy’s data structures and computational facilities</a:t>
            </a:r>
            <a:endParaRPr lang="zh-CN" altLang="en-US" sz="2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9C1A7-66B7-2341-8BE7-B2B9392B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git hub </a:t>
            </a:r>
            <a:r>
              <a:rPr kumimoji="1" lang="zh-CN" altLang="en-US"/>
              <a:t>习题网址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DA438-1FC1-3C44-9CED-2CD94C176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>
                <a:hlinkClick r:id="rId3"/>
              </a:rPr>
              <a:t>https://link.zhihu.com/?target=https%3A//github.com/rougier/numpy-100</a:t>
            </a:r>
            <a:endParaRPr kumimoji="1" lang="en" altLang="zh-CN"/>
          </a:p>
          <a:p>
            <a:r>
              <a:rPr kumimoji="1" lang="en" altLang="zh-CN"/>
              <a:t>practice</a:t>
            </a:r>
            <a:r>
              <a:rPr kumimoji="1" lang="zh-CN" altLang="en-US"/>
              <a:t>！</a:t>
            </a:r>
            <a:r>
              <a:rPr kumimoji="1" lang="en" altLang="zh-CN"/>
              <a:t>practice</a:t>
            </a:r>
            <a:r>
              <a:rPr kumimoji="1" lang="zh-CN" altLang="en-US"/>
              <a:t>！</a:t>
            </a:r>
            <a:r>
              <a:rPr kumimoji="1" lang="en" altLang="zh-CN"/>
              <a:t>practice</a:t>
            </a:r>
            <a:r>
              <a:rPr kumimoji="1" lang="zh-CN" altLang="en-US"/>
              <a:t>！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69F662-1E44-7143-99D0-C4C10DB5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74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流程图: 决策 14"/>
          <p:cNvSpPr>
            <a:spLocks noChangeArrowheads="1"/>
          </p:cNvSpPr>
          <p:nvPr/>
        </p:nvSpPr>
        <p:spPr bwMode="auto">
          <a:xfrm>
            <a:off x="4489450" y="2833688"/>
            <a:ext cx="3330575" cy="1519237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7" name="流程图: 决策 15"/>
          <p:cNvSpPr>
            <a:spLocks noChangeArrowheads="1"/>
          </p:cNvSpPr>
          <p:nvPr/>
        </p:nvSpPr>
        <p:spPr bwMode="auto">
          <a:xfrm>
            <a:off x="4489450" y="2514600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8" name="流程图: 决策 16"/>
          <p:cNvSpPr>
            <a:spLocks noChangeArrowheads="1"/>
          </p:cNvSpPr>
          <p:nvPr/>
        </p:nvSpPr>
        <p:spPr bwMode="auto">
          <a:xfrm>
            <a:off x="4489450" y="2155825"/>
            <a:ext cx="3330575" cy="1520825"/>
          </a:xfrm>
          <a:prstGeom prst="flowChartDecision">
            <a:avLst/>
          </a:prstGeom>
          <a:solidFill>
            <a:srgbClr val="5B9BD5"/>
          </a:solidFill>
          <a:ln w="57150" cap="flat" cmpd="sng">
            <a:solidFill>
              <a:srgbClr val="EEEEEE"/>
            </a:solidFill>
            <a:bevel/>
            <a:headEnd/>
            <a:tailEnd/>
          </a:ln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389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4352925"/>
            <a:ext cx="10515600" cy="1325563"/>
          </a:xfrm>
          <a:ln/>
        </p:spPr>
        <p:txBody>
          <a:bodyPr/>
          <a:lstStyle/>
          <a:p>
            <a:pPr algn="ctr"/>
            <a:r>
              <a:rPr lang="en-US" altLang="zh-CN" b="1" dirty="0"/>
              <a:t>PART   2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FF5A2-ED85-4ECF-963B-501D3B2A3F5F}" type="slidenum">
              <a:rPr lang="zh-CN" altLang="en-US" smtClean="0"/>
              <a:pPr/>
              <a:t>6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8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D9D76-22F4-6A4A-9C76-5538EC70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Fast!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837695-B270-2840-893F-3A1C95A1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E84DA4-A43F-DE44-9574-8FDBE3F2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325563"/>
            <a:ext cx="968375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19E2C-35C6-6C4F-8213-7176C2ED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ndarray structure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181DF-6B02-9D4A-80C0-4AA7C9C48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" altLang="zh-CN"/>
              <a:t>NumPy </a:t>
            </a:r>
            <a:r>
              <a:rPr lang="zh-CN" altLang="en-US"/>
              <a:t>最重要的一个特点是其 </a:t>
            </a:r>
            <a:r>
              <a:rPr lang="en" altLang="zh-CN"/>
              <a:t>N </a:t>
            </a:r>
            <a:r>
              <a:rPr lang="zh-CN" altLang="en-US"/>
              <a:t>维数组</a:t>
            </a:r>
            <a:r>
              <a:rPr lang="zh-CN" altLang="en-US">
                <a:solidFill>
                  <a:srgbClr val="990000"/>
                </a:solidFill>
              </a:rPr>
              <a:t>对象 </a:t>
            </a:r>
            <a:r>
              <a:rPr lang="en" altLang="zh-CN">
                <a:solidFill>
                  <a:srgbClr val="990000"/>
                </a:solidFill>
              </a:rPr>
              <a:t>ndarray</a:t>
            </a:r>
            <a:r>
              <a:rPr lang="zh-CN" altLang="en"/>
              <a:t>，</a:t>
            </a:r>
            <a:r>
              <a:rPr lang="zh-CN" altLang="en-US"/>
              <a:t>它是一系列同类型数据的集合，以 </a:t>
            </a:r>
            <a:r>
              <a:rPr lang="en-US" altLang="zh-CN"/>
              <a:t>0 </a:t>
            </a:r>
            <a:r>
              <a:rPr lang="zh-CN" altLang="en-US"/>
              <a:t>下标为开始进行集合中元素的索引。</a:t>
            </a:r>
          </a:p>
          <a:p>
            <a:pPr latinLnBrk="1"/>
            <a:r>
              <a:rPr lang="en" altLang="zh-CN"/>
              <a:t>ndarray </a:t>
            </a:r>
            <a:r>
              <a:rPr lang="zh-CN" altLang="en-US"/>
              <a:t>对象是用于存放</a:t>
            </a:r>
            <a:r>
              <a:rPr lang="zh-CN" altLang="en-US">
                <a:solidFill>
                  <a:srgbClr val="990000"/>
                </a:solidFill>
              </a:rPr>
              <a:t>同类型元素</a:t>
            </a:r>
            <a:r>
              <a:rPr lang="zh-CN" altLang="en-US"/>
              <a:t>的多维数组。</a:t>
            </a:r>
          </a:p>
          <a:p>
            <a:pPr latinLnBrk="1"/>
            <a:r>
              <a:rPr lang="en" altLang="zh-CN"/>
              <a:t>ndarray </a:t>
            </a:r>
            <a:r>
              <a:rPr lang="zh-CN" altLang="en-US"/>
              <a:t>中的每个元素在内存中都有相同</a:t>
            </a:r>
            <a:r>
              <a:rPr lang="zh-CN" altLang="en-US">
                <a:solidFill>
                  <a:srgbClr val="990000"/>
                </a:solidFill>
              </a:rPr>
              <a:t>存储大小的区域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C5AF87-9749-E841-AC57-3A307D91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94844D-289D-994A-99A0-B5F510B6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4719337"/>
            <a:ext cx="5334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5CA822-7585-624B-8C29-2239E8E2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 </a:t>
            </a:r>
            <a:r>
              <a:rPr kumimoji="1" lang="en-US" altLang="zh-CN"/>
              <a:t>Aarray Creation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F5FD6A-E618-D744-8AE7-722B561E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1EBE-0268-45F1-AF9D-26E85295649C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BA6EE2-B7B4-D648-9C69-277564B4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25563"/>
            <a:ext cx="10248900" cy="47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4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</TotalTime>
  <Words>1344</Words>
  <Application>Microsoft Macintosh PowerPoint</Application>
  <PresentationFormat>宽屏</PresentationFormat>
  <Paragraphs>218</Paragraphs>
  <Slides>50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等线</vt:lpstr>
      <vt:lpstr>等线 Light</vt:lpstr>
      <vt:lpstr>黑体</vt:lpstr>
      <vt:lpstr>华文楷体</vt:lpstr>
      <vt:lpstr>微软雅黑</vt:lpstr>
      <vt:lpstr>Hiragino Sans GB W3</vt:lpstr>
      <vt:lpstr>PingFang SC</vt:lpstr>
      <vt:lpstr>Arial</vt:lpstr>
      <vt:lpstr>Calibri</vt:lpstr>
      <vt:lpstr>Wingdings</vt:lpstr>
      <vt:lpstr>Office 主题​​</vt:lpstr>
      <vt:lpstr>numpy入门</vt:lpstr>
      <vt:lpstr>PowerPoint 演示文稿</vt:lpstr>
      <vt:lpstr>PART   1</vt:lpstr>
      <vt:lpstr>Why to learn numpy?</vt:lpstr>
      <vt:lpstr>1. What’s numpy?</vt:lpstr>
      <vt:lpstr>PART   2</vt:lpstr>
      <vt:lpstr>Fast!</vt:lpstr>
      <vt:lpstr>ndarray structure</vt:lpstr>
      <vt:lpstr>1. Aarray Creation</vt:lpstr>
      <vt:lpstr>Python array-like objects to numpy array</vt:lpstr>
      <vt:lpstr>Intrinsic Creation</vt:lpstr>
      <vt:lpstr>Intrinsic Creation</vt:lpstr>
      <vt:lpstr>PowerPoint 演示文稿</vt:lpstr>
      <vt:lpstr>2.property of ndarray</vt:lpstr>
      <vt:lpstr>PowerPoint 演示文稿</vt:lpstr>
      <vt:lpstr>PowerPoint 演示文稿</vt:lpstr>
      <vt:lpstr>set and change dtype in numpy</vt:lpstr>
      <vt:lpstr>ndarray-shape</vt:lpstr>
      <vt:lpstr>ndarray-shape</vt:lpstr>
      <vt:lpstr>3. ﻿Arithmetic with Numpy Array</vt:lpstr>
      <vt:lpstr>Arithmetic with Numpy Array</vt:lpstr>
      <vt:lpstr>Arithmetic with Numpy Array</vt:lpstr>
      <vt:lpstr>Arithmetic with Numpy Array</vt:lpstr>
      <vt:lpstr>broadcasting</vt:lpstr>
      <vt:lpstr>PowerPoint 演示文稿</vt:lpstr>
      <vt:lpstr>Exciese</vt:lpstr>
      <vt:lpstr>4. ﻿Indexing and Slicing</vt:lpstr>
      <vt:lpstr>Slicing for higher dimension array</vt:lpstr>
      <vt:lpstr>High Dimension Array</vt:lpstr>
      <vt:lpstr>Slicing for higher dimension array-Execise</vt:lpstr>
      <vt:lpstr>PowerPoint 演示文稿</vt:lpstr>
      <vt:lpstr>神奇索引﻿Fancy Indexing</vt:lpstr>
      <vt:lpstr>numy中数值的修改</vt:lpstr>
      <vt:lpstr>5、Boolean Indexing</vt:lpstr>
      <vt:lpstr>6、Transpose</vt:lpstr>
      <vt:lpstr>axis of 3D array</vt:lpstr>
      <vt:lpstr>PowerPoint 演示文稿</vt:lpstr>
      <vt:lpstr>7、Fast Element-Wise Array Functions</vt:lpstr>
      <vt:lpstr>一元通用函数</vt:lpstr>
      <vt:lpstr>二元通用函数</vt:lpstr>
      <vt:lpstr>PowerPoint 演示文稿</vt:lpstr>
      <vt:lpstr>8、数学和统计方法</vt:lpstr>
      <vt:lpstr>axis of 3D array</vt:lpstr>
      <vt:lpstr>9、numpy中的随机库</vt:lpstr>
      <vt:lpstr>about different distribution</vt:lpstr>
      <vt:lpstr>其他</vt:lpstr>
      <vt:lpstr>numpy的注意点copy和view</vt:lpstr>
      <vt:lpstr>Exercise</vt:lpstr>
      <vt:lpstr>Reference</vt:lpstr>
      <vt:lpstr>git hub 习题网址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di changyan</cp:lastModifiedBy>
  <cp:revision>47</cp:revision>
  <dcterms:created xsi:type="dcterms:W3CDTF">2022-02-14T08:43:54Z</dcterms:created>
  <dcterms:modified xsi:type="dcterms:W3CDTF">2022-03-13T11:55:23Z</dcterms:modified>
</cp:coreProperties>
</file>